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5"/>
  </p:notesMasterIdLst>
  <p:sldIdLst>
    <p:sldId id="497" r:id="rId2"/>
    <p:sldId id="498" r:id="rId3"/>
    <p:sldId id="617" r:id="rId4"/>
    <p:sldId id="538" r:id="rId5"/>
    <p:sldId id="539" r:id="rId6"/>
    <p:sldId id="540" r:id="rId7"/>
    <p:sldId id="626" r:id="rId8"/>
    <p:sldId id="542" r:id="rId9"/>
    <p:sldId id="543" r:id="rId10"/>
    <p:sldId id="579" r:id="rId11"/>
    <p:sldId id="580" r:id="rId12"/>
    <p:sldId id="288" r:id="rId13"/>
    <p:sldId id="292" r:id="rId14"/>
    <p:sldId id="345" r:id="rId15"/>
    <p:sldId id="294" r:id="rId16"/>
    <p:sldId id="597" r:id="rId17"/>
    <p:sldId id="598" r:id="rId18"/>
    <p:sldId id="599" r:id="rId19"/>
    <p:sldId id="600" r:id="rId20"/>
    <p:sldId id="631" r:id="rId21"/>
    <p:sldId id="632" r:id="rId22"/>
    <p:sldId id="601" r:id="rId23"/>
    <p:sldId id="633" r:id="rId24"/>
    <p:sldId id="634" r:id="rId25"/>
    <p:sldId id="635" r:id="rId26"/>
    <p:sldId id="636" r:id="rId27"/>
    <p:sldId id="637" r:id="rId28"/>
    <p:sldId id="638" r:id="rId29"/>
    <p:sldId id="639" r:id="rId30"/>
    <p:sldId id="640" r:id="rId31"/>
    <p:sldId id="641" r:id="rId32"/>
    <p:sldId id="642" r:id="rId33"/>
    <p:sldId id="643" r:id="rId34"/>
    <p:sldId id="644" r:id="rId35"/>
    <p:sldId id="645" r:id="rId36"/>
    <p:sldId id="646" r:id="rId37"/>
    <p:sldId id="647" r:id="rId38"/>
    <p:sldId id="648" r:id="rId39"/>
    <p:sldId id="649" r:id="rId40"/>
    <p:sldId id="650" r:id="rId41"/>
    <p:sldId id="651" r:id="rId42"/>
    <p:sldId id="652" r:id="rId43"/>
    <p:sldId id="653" r:id="rId44"/>
    <p:sldId id="654" r:id="rId45"/>
    <p:sldId id="655" r:id="rId46"/>
    <p:sldId id="656" r:id="rId47"/>
    <p:sldId id="657" r:id="rId48"/>
    <p:sldId id="658" r:id="rId49"/>
    <p:sldId id="659" r:id="rId50"/>
    <p:sldId id="660" r:id="rId51"/>
    <p:sldId id="661" r:id="rId52"/>
    <p:sldId id="662" r:id="rId53"/>
    <p:sldId id="663" r:id="rId54"/>
    <p:sldId id="664" r:id="rId55"/>
    <p:sldId id="665" r:id="rId56"/>
    <p:sldId id="666" r:id="rId57"/>
    <p:sldId id="667" r:id="rId58"/>
    <p:sldId id="668" r:id="rId59"/>
    <p:sldId id="669" r:id="rId60"/>
    <p:sldId id="670" r:id="rId61"/>
    <p:sldId id="671" r:id="rId62"/>
    <p:sldId id="688" r:id="rId63"/>
    <p:sldId id="689" r:id="rId64"/>
    <p:sldId id="691" r:id="rId65"/>
    <p:sldId id="692" r:id="rId66"/>
    <p:sldId id="693" r:id="rId67"/>
    <p:sldId id="694" r:id="rId68"/>
    <p:sldId id="695" r:id="rId69"/>
    <p:sldId id="746" r:id="rId70"/>
    <p:sldId id="747" r:id="rId71"/>
    <p:sldId id="698" r:id="rId72"/>
    <p:sldId id="699" r:id="rId73"/>
    <p:sldId id="700" r:id="rId74"/>
    <p:sldId id="701" r:id="rId75"/>
    <p:sldId id="702" r:id="rId76"/>
    <p:sldId id="703" r:id="rId77"/>
    <p:sldId id="704" r:id="rId78"/>
    <p:sldId id="705" r:id="rId79"/>
    <p:sldId id="706" r:id="rId80"/>
    <p:sldId id="707" r:id="rId81"/>
    <p:sldId id="708" r:id="rId82"/>
    <p:sldId id="709" r:id="rId83"/>
    <p:sldId id="710" r:id="rId84"/>
    <p:sldId id="711" r:id="rId85"/>
    <p:sldId id="712" r:id="rId86"/>
    <p:sldId id="713" r:id="rId87"/>
    <p:sldId id="714" r:id="rId88"/>
    <p:sldId id="715" r:id="rId89"/>
    <p:sldId id="716" r:id="rId90"/>
    <p:sldId id="717" r:id="rId91"/>
    <p:sldId id="718" r:id="rId92"/>
    <p:sldId id="719" r:id="rId93"/>
    <p:sldId id="720" r:id="rId94"/>
    <p:sldId id="721" r:id="rId95"/>
    <p:sldId id="722" r:id="rId96"/>
    <p:sldId id="723" r:id="rId97"/>
    <p:sldId id="724" r:id="rId98"/>
    <p:sldId id="725" r:id="rId99"/>
    <p:sldId id="726" r:id="rId100"/>
    <p:sldId id="727" r:id="rId101"/>
    <p:sldId id="728" r:id="rId102"/>
    <p:sldId id="729" r:id="rId103"/>
    <p:sldId id="730" r:id="rId104"/>
    <p:sldId id="731" r:id="rId105"/>
    <p:sldId id="732" r:id="rId106"/>
    <p:sldId id="733" r:id="rId107"/>
    <p:sldId id="734" r:id="rId108"/>
    <p:sldId id="735" r:id="rId109"/>
    <p:sldId id="736" r:id="rId110"/>
    <p:sldId id="737" r:id="rId111"/>
    <p:sldId id="739" r:id="rId112"/>
    <p:sldId id="740" r:id="rId113"/>
    <p:sldId id="738" r:id="rId1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51D"/>
    <a:srgbClr val="8C2204"/>
    <a:srgbClr val="FFD5B5"/>
    <a:srgbClr val="FFCBBA"/>
    <a:srgbClr val="FFD6B9"/>
    <a:srgbClr val="FFEBCD"/>
    <a:srgbClr val="005800"/>
    <a:srgbClr val="FFBC95"/>
    <a:srgbClr val="612604"/>
    <a:srgbClr val="89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826" autoAdjust="0"/>
  </p:normalViewPr>
  <p:slideViewPr>
    <p:cSldViewPr snapToGrid="0">
      <p:cViewPr>
        <p:scale>
          <a:sx n="75" d="100"/>
          <a:sy n="75" d="100"/>
        </p:scale>
        <p:origin x="-10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notesMaster" Target="notesMasters/notesMaster1.xml"/><Relationship Id="rId116" Type="http://schemas.openxmlformats.org/officeDocument/2006/relationships/printerSettings" Target="printerSettings/printerSettings1.bin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79B-B8B7-6841-B1BC-F992D5AA9BB8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CCE1B-A834-814A-B940-1DF6F326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8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8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0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1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8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D71E6-2538-C644-B77B-A5B1D08FAB7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7F06-154B-B843-83BC-2A235B731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40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40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8.emf"/><Relationship Id="rId5" Type="http://schemas.openxmlformats.org/officeDocument/2006/relationships/image" Target="../media/image44.emf"/><Relationship Id="rId6" Type="http://schemas.openxmlformats.org/officeDocument/2006/relationships/image" Target="../media/image47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0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0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0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0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0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0.e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0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0.e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67" y="116522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Polynomial Bounds for the Grid-Minor Theorem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68400" y="3175001"/>
            <a:ext cx="7281334" cy="149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89101B"/>
                </a:solidFill>
              </a:rPr>
              <a:t>Julia Chuzhoy</a:t>
            </a:r>
          </a:p>
          <a:p>
            <a:r>
              <a:rPr lang="en-US" sz="3000" dirty="0" smtClean="0">
                <a:solidFill>
                  <a:srgbClr val="612604"/>
                </a:solidFill>
              </a:rPr>
              <a:t>Toyota Technological Institute at Chicago</a:t>
            </a:r>
            <a:endParaRPr lang="en-US" sz="3000" dirty="0">
              <a:solidFill>
                <a:srgbClr val="6126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Grid-Minor Theorem</a:t>
            </a:r>
            <a:br>
              <a:rPr lang="en-US" dirty="0" smtClean="0"/>
            </a:br>
            <a:r>
              <a:rPr lang="en-US" dirty="0" smtClean="0"/>
              <a:t>[Robertson, Seymour]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the </a:t>
            </a:r>
            <a:r>
              <a:rPr lang="en-US" dirty="0" err="1"/>
              <a:t>treewidth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of G is large, then it contains a large grid minor, so:</a:t>
            </a:r>
          </a:p>
          <a:p>
            <a:r>
              <a:rPr lang="en-US" dirty="0" smtClean="0"/>
              <a:t>G contains many disjoint cycles</a:t>
            </a:r>
          </a:p>
          <a:p>
            <a:r>
              <a:rPr lang="en-US" dirty="0" smtClean="0"/>
              <a:t>G contains many disjoint cycles of length 0 mod m</a:t>
            </a:r>
          </a:p>
          <a:p>
            <a:r>
              <a:rPr lang="en-US" dirty="0" smtClean="0"/>
              <a:t>G contains a convenient routing structure</a:t>
            </a:r>
          </a:p>
          <a:p>
            <a:r>
              <a:rPr lang="en-US" dirty="0" smtClean="0"/>
              <a:t>The size of the vertex cover in G is large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5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4200"/>
          </a:xfrm>
        </p:spPr>
        <p:txBody>
          <a:bodyPr/>
          <a:lstStyle/>
          <a:p>
            <a:r>
              <a:rPr lang="en-US" dirty="0" smtClean="0"/>
              <a:t>Start: S</a:t>
            </a:r>
            <a:r>
              <a:rPr lang="en-US" baseline="-25000" dirty="0" smtClean="0"/>
              <a:t>1</a:t>
            </a:r>
            <a:r>
              <a:rPr lang="en-US" dirty="0" smtClean="0"/>
              <a:t> containing all vertices except terminals. Interface is 1-well-linked.</a:t>
            </a:r>
          </a:p>
          <a:p>
            <a:r>
              <a:rPr lang="en-US" dirty="0" smtClean="0"/>
              <a:t>Given S</a:t>
            </a:r>
            <a:r>
              <a:rPr lang="en-US" baseline="-25000" dirty="0" smtClean="0"/>
              <a:t>i</a:t>
            </a:r>
            <a:r>
              <a:rPr lang="en-US" dirty="0" smtClean="0"/>
              <a:t>, compute </a:t>
            </a:r>
            <a:endParaRPr lang="en-US" baseline="-25000" dirty="0"/>
          </a:p>
        </p:txBody>
      </p:sp>
      <p:sp>
        <p:nvSpPr>
          <p:cNvPr id="4" name="Oval 3"/>
          <p:cNvSpPr/>
          <p:nvPr/>
        </p:nvSpPr>
        <p:spPr>
          <a:xfrm>
            <a:off x="829729" y="3352799"/>
            <a:ext cx="4250267" cy="2319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99734" y="36068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743201" y="353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18934" y="35560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93067" y="3606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4337050"/>
            <a:ext cx="266700" cy="266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17600" y="3911600"/>
            <a:ext cx="3759200" cy="1710267"/>
            <a:chOff x="1117600" y="3911600"/>
            <a:chExt cx="3759200" cy="1710267"/>
          </a:xfrm>
        </p:grpSpPr>
        <p:sp>
          <p:nvSpPr>
            <p:cNvPr id="12" name="Oval 11"/>
            <p:cNvSpPr/>
            <p:nvPr/>
          </p:nvSpPr>
          <p:spPr>
            <a:xfrm>
              <a:off x="1117600" y="3911600"/>
              <a:ext cx="3759200" cy="171026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300" y="4514850"/>
              <a:ext cx="330200" cy="317500"/>
            </a:xfrm>
            <a:prstGeom prst="rect">
              <a:avLst/>
            </a:prstGeom>
          </p:spPr>
        </p:pic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9" y="2870199"/>
            <a:ext cx="1460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4200"/>
          </a:xfrm>
        </p:spPr>
        <p:txBody>
          <a:bodyPr/>
          <a:lstStyle/>
          <a:p>
            <a:r>
              <a:rPr lang="en-US" dirty="0" smtClean="0"/>
              <a:t>Start: S</a:t>
            </a:r>
            <a:r>
              <a:rPr lang="en-US" baseline="-25000" dirty="0" smtClean="0"/>
              <a:t>1</a:t>
            </a:r>
            <a:r>
              <a:rPr lang="en-US" dirty="0" smtClean="0"/>
              <a:t> containing all vertices except terminals. Interface is 1-well-linked.</a:t>
            </a:r>
          </a:p>
          <a:p>
            <a:r>
              <a:rPr lang="en-US" dirty="0" smtClean="0"/>
              <a:t>Given S</a:t>
            </a:r>
            <a:r>
              <a:rPr lang="en-US" baseline="-25000" dirty="0" smtClean="0"/>
              <a:t>i</a:t>
            </a:r>
            <a:r>
              <a:rPr lang="en-US" dirty="0" smtClean="0"/>
              <a:t>, compute </a:t>
            </a:r>
            <a:endParaRPr lang="en-US" baseline="-25000" dirty="0"/>
          </a:p>
        </p:txBody>
      </p:sp>
      <p:sp>
        <p:nvSpPr>
          <p:cNvPr id="4" name="Oval 3"/>
          <p:cNvSpPr/>
          <p:nvPr/>
        </p:nvSpPr>
        <p:spPr>
          <a:xfrm>
            <a:off x="829729" y="3352799"/>
            <a:ext cx="4250267" cy="2319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99734" y="36068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743201" y="353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18934" y="35560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93067" y="3606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4337050"/>
            <a:ext cx="266700" cy="266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17600" y="3911600"/>
            <a:ext cx="3759200" cy="1710267"/>
            <a:chOff x="1117600" y="3911600"/>
            <a:chExt cx="3759200" cy="1710267"/>
          </a:xfrm>
        </p:grpSpPr>
        <p:sp>
          <p:nvSpPr>
            <p:cNvPr id="12" name="Oval 11"/>
            <p:cNvSpPr/>
            <p:nvPr/>
          </p:nvSpPr>
          <p:spPr>
            <a:xfrm>
              <a:off x="1117600" y="3911600"/>
              <a:ext cx="3759200" cy="171026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300" y="4514850"/>
              <a:ext cx="330200" cy="317500"/>
            </a:xfrm>
            <a:prstGeom prst="rect">
              <a:avLst/>
            </a:prstGeom>
          </p:spPr>
        </p:pic>
      </p:grpSp>
      <p:sp>
        <p:nvSpPr>
          <p:cNvPr id="5" name="Oval 4"/>
          <p:cNvSpPr/>
          <p:nvPr/>
        </p:nvSpPr>
        <p:spPr>
          <a:xfrm>
            <a:off x="1557867" y="4114800"/>
            <a:ext cx="2929466" cy="1473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67" y="4633383"/>
            <a:ext cx="330200" cy="317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9" y="2870199"/>
            <a:ext cx="1460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9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4200"/>
          </a:xfrm>
        </p:spPr>
        <p:txBody>
          <a:bodyPr/>
          <a:lstStyle/>
          <a:p>
            <a:r>
              <a:rPr lang="en-US" dirty="0" smtClean="0"/>
              <a:t>Start: S</a:t>
            </a:r>
            <a:r>
              <a:rPr lang="en-US" baseline="-25000" dirty="0" smtClean="0"/>
              <a:t>1</a:t>
            </a:r>
            <a:r>
              <a:rPr lang="en-US" dirty="0" smtClean="0"/>
              <a:t> containing all vertices except terminals. Interface is 1-well-linked.</a:t>
            </a:r>
          </a:p>
          <a:p>
            <a:r>
              <a:rPr lang="en-US" dirty="0" smtClean="0"/>
              <a:t>Given S</a:t>
            </a:r>
            <a:r>
              <a:rPr lang="en-US" baseline="-25000" dirty="0" smtClean="0"/>
              <a:t>i</a:t>
            </a:r>
            <a:r>
              <a:rPr lang="en-US" dirty="0" smtClean="0"/>
              <a:t>, compute </a:t>
            </a:r>
            <a:endParaRPr lang="en-US" baseline="-25000" dirty="0"/>
          </a:p>
        </p:txBody>
      </p:sp>
      <p:sp>
        <p:nvSpPr>
          <p:cNvPr id="4" name="Oval 3"/>
          <p:cNvSpPr/>
          <p:nvPr/>
        </p:nvSpPr>
        <p:spPr>
          <a:xfrm>
            <a:off x="829729" y="3352799"/>
            <a:ext cx="4250267" cy="2319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99734" y="36068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743201" y="353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18934" y="35560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93067" y="3606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4337050"/>
            <a:ext cx="266700" cy="266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17600" y="3911600"/>
            <a:ext cx="3759200" cy="1710267"/>
            <a:chOff x="1117600" y="3911600"/>
            <a:chExt cx="3759200" cy="1710267"/>
          </a:xfrm>
        </p:grpSpPr>
        <p:sp>
          <p:nvSpPr>
            <p:cNvPr id="12" name="Oval 11"/>
            <p:cNvSpPr/>
            <p:nvPr/>
          </p:nvSpPr>
          <p:spPr>
            <a:xfrm>
              <a:off x="1117600" y="3911600"/>
              <a:ext cx="3759200" cy="171026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300" y="4514850"/>
              <a:ext cx="330200" cy="317500"/>
            </a:xfrm>
            <a:prstGeom prst="rect">
              <a:avLst/>
            </a:prstGeom>
          </p:spPr>
        </p:pic>
      </p:grpSp>
      <p:sp>
        <p:nvSpPr>
          <p:cNvPr id="5" name="Oval 4"/>
          <p:cNvSpPr/>
          <p:nvPr/>
        </p:nvSpPr>
        <p:spPr>
          <a:xfrm>
            <a:off x="1557867" y="4114800"/>
            <a:ext cx="2929466" cy="1473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67" y="4633383"/>
            <a:ext cx="330200" cy="3175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811863" y="4368800"/>
            <a:ext cx="2387600" cy="11514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17" y="4745567"/>
            <a:ext cx="342900" cy="3302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9" y="2870199"/>
            <a:ext cx="1460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2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62666" y="609613"/>
            <a:ext cx="2438400" cy="13885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18932" y="3759199"/>
            <a:ext cx="1405468" cy="137160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68399" y="3657600"/>
            <a:ext cx="1659467" cy="1778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269062" y="948282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082802" y="137161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404532" y="165947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014123" y="1727209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623714" y="162561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047042" y="1337756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759184" y="91443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014135" y="76204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83" y="1145130"/>
            <a:ext cx="292100" cy="3175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94266" y="5554133"/>
            <a:ext cx="4555067" cy="10329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minimum </a:t>
            </a:r>
            <a:r>
              <a:rPr lang="en-US" sz="2800" dirty="0" err="1" smtClean="0"/>
              <a:t>ρ</a:t>
            </a:r>
            <a:r>
              <a:rPr lang="en-US" sz="2800" dirty="0" smtClean="0"/>
              <a:t>-balanced partition of S</a:t>
            </a:r>
            <a:r>
              <a:rPr lang="en-US" sz="2800" baseline="-25000" dirty="0" smtClean="0"/>
              <a:t>i</a:t>
            </a:r>
            <a:endParaRPr lang="en-US" sz="28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422402" y="485986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354668" y="450426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388535" y="4114797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625602" y="3877731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693335" y="5096931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368802" y="413173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385736" y="445346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182535" y="482599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40000" y="4114800"/>
            <a:ext cx="1032933" cy="67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90800" y="4216400"/>
            <a:ext cx="965200" cy="169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41600" y="4453467"/>
            <a:ext cx="1016000" cy="169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624667" y="4859867"/>
            <a:ext cx="1049866" cy="16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spect="1"/>
          </p:cNvSpPr>
          <p:nvPr/>
        </p:nvSpPr>
        <p:spPr>
          <a:xfrm>
            <a:off x="2489202" y="404706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590803" y="433492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540007" y="482598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3623744" y="479211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3623747" y="455505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556018" y="4114801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33" y="4377267"/>
            <a:ext cx="635000" cy="35560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4165600" y="1879602"/>
            <a:ext cx="4690533" cy="18626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 </a:t>
            </a:r>
            <a:r>
              <a:rPr lang="en-US" sz="2800" dirty="0" err="1"/>
              <a:t>Γ</a:t>
            </a:r>
            <a:r>
              <a:rPr lang="en-US" sz="2800" dirty="0"/>
              <a:t>(S</a:t>
            </a:r>
            <a:r>
              <a:rPr lang="en-US" sz="2800" baseline="-25000" dirty="0"/>
              <a:t>i</a:t>
            </a:r>
            <a:r>
              <a:rPr lang="en-US" sz="2800" dirty="0" smtClean="0"/>
              <a:t>) is α-well-linked in G[S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], then </a:t>
            </a:r>
            <a:r>
              <a:rPr lang="en-US" sz="2800" dirty="0" err="1"/>
              <a:t>Γ</a:t>
            </a:r>
            <a:r>
              <a:rPr lang="en-US" sz="2800" dirty="0"/>
              <a:t>(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) is α/3-well-linked in G[S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]. </a:t>
            </a:r>
            <a:endParaRPr lang="en-US" sz="2800" dirty="0"/>
          </a:p>
        </p:txBody>
      </p:sp>
      <p:sp>
        <p:nvSpPr>
          <p:cNvPr id="46" name="Rectangular Callout 45"/>
          <p:cNvSpPr/>
          <p:nvPr/>
        </p:nvSpPr>
        <p:spPr>
          <a:xfrm>
            <a:off x="5334000" y="4826001"/>
            <a:ext cx="2015067" cy="897466"/>
          </a:xfrm>
          <a:prstGeom prst="wedgeRectCallout">
            <a:avLst>
              <a:gd name="adj1" fmla="val -72412"/>
              <a:gd name="adj2" fmla="val 8472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ρ</a:t>
            </a:r>
            <a:r>
              <a:rPr lang="en-US" sz="2000" dirty="0" smtClean="0"/>
              <a:t>&lt;1/4 is a small constant</a:t>
            </a:r>
            <a:endParaRPr lang="en-US" sz="20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26533" y="2455333"/>
            <a:ext cx="2150534" cy="968248"/>
          </a:xfrm>
          <a:prstGeom prst="wedgeRoundRectCallout">
            <a:avLst>
              <a:gd name="adj1" fmla="val -5085"/>
              <a:gd name="adj2" fmla="val 6075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Contains more vertices of </a:t>
            </a:r>
            <a:r>
              <a:rPr lang="en-US" sz="2400" dirty="0" err="1"/>
              <a:t>Γ</a:t>
            </a:r>
            <a:r>
              <a:rPr lang="en-US" sz="2400" dirty="0"/>
              <a:t>(S</a:t>
            </a:r>
            <a:r>
              <a:rPr lang="en-US" sz="2400" baseline="-25000" dirty="0"/>
              <a:t>i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234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4200"/>
          </a:xfrm>
        </p:spPr>
        <p:txBody>
          <a:bodyPr/>
          <a:lstStyle/>
          <a:p>
            <a:r>
              <a:rPr lang="en-US" dirty="0" smtClean="0"/>
              <a:t>Start: S</a:t>
            </a:r>
            <a:r>
              <a:rPr lang="en-US" baseline="-25000" dirty="0" smtClean="0"/>
              <a:t>1</a:t>
            </a:r>
            <a:r>
              <a:rPr lang="en-US" dirty="0" smtClean="0"/>
              <a:t> containing all vertices except terminals. Interface is 1-well-linked.</a:t>
            </a:r>
          </a:p>
        </p:txBody>
      </p:sp>
      <p:sp>
        <p:nvSpPr>
          <p:cNvPr id="4" name="Oval 3"/>
          <p:cNvSpPr/>
          <p:nvPr/>
        </p:nvSpPr>
        <p:spPr>
          <a:xfrm>
            <a:off x="829729" y="3352799"/>
            <a:ext cx="4250267" cy="2319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99734" y="36068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743201" y="353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18934" y="35560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93067" y="3606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4337050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5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4200"/>
          </a:xfrm>
        </p:spPr>
        <p:txBody>
          <a:bodyPr/>
          <a:lstStyle/>
          <a:p>
            <a:r>
              <a:rPr lang="en-US" dirty="0" smtClean="0"/>
              <a:t>Start: S</a:t>
            </a:r>
            <a:r>
              <a:rPr lang="en-US" baseline="-25000" dirty="0" smtClean="0"/>
              <a:t>1</a:t>
            </a:r>
            <a:r>
              <a:rPr lang="en-US" dirty="0" smtClean="0"/>
              <a:t> containing all vertices except terminals. Interface is 1-well-linked.</a:t>
            </a:r>
          </a:p>
          <a:p>
            <a:r>
              <a:rPr lang="en-US" dirty="0" smtClean="0"/>
              <a:t>Given S</a:t>
            </a:r>
            <a:r>
              <a:rPr lang="en-US" baseline="-25000" dirty="0" smtClean="0"/>
              <a:t>i</a:t>
            </a:r>
            <a:r>
              <a:rPr lang="en-US" dirty="0" smtClean="0"/>
              <a:t>, compute </a:t>
            </a:r>
            <a:endParaRPr lang="en-US" baseline="-25000" dirty="0"/>
          </a:p>
        </p:txBody>
      </p:sp>
      <p:sp>
        <p:nvSpPr>
          <p:cNvPr id="4" name="Oval 3"/>
          <p:cNvSpPr/>
          <p:nvPr/>
        </p:nvSpPr>
        <p:spPr>
          <a:xfrm>
            <a:off x="829729" y="3352799"/>
            <a:ext cx="4250267" cy="2319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99734" y="36068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743201" y="353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18934" y="35560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93067" y="3606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4337050"/>
            <a:ext cx="266700" cy="266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17600" y="3911600"/>
            <a:ext cx="3759200" cy="1710267"/>
            <a:chOff x="1117600" y="3911600"/>
            <a:chExt cx="3759200" cy="1710267"/>
          </a:xfrm>
        </p:grpSpPr>
        <p:sp>
          <p:nvSpPr>
            <p:cNvPr id="12" name="Oval 11"/>
            <p:cNvSpPr/>
            <p:nvPr/>
          </p:nvSpPr>
          <p:spPr>
            <a:xfrm>
              <a:off x="1117600" y="3911600"/>
              <a:ext cx="3759200" cy="171026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300" y="4514850"/>
              <a:ext cx="330200" cy="317500"/>
            </a:xfrm>
            <a:prstGeom prst="rect">
              <a:avLst/>
            </a:prstGeom>
          </p:spPr>
        </p:pic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9" y="2870199"/>
            <a:ext cx="1460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4200"/>
          </a:xfrm>
        </p:spPr>
        <p:txBody>
          <a:bodyPr/>
          <a:lstStyle/>
          <a:p>
            <a:r>
              <a:rPr lang="en-US" dirty="0" smtClean="0"/>
              <a:t>Start: S</a:t>
            </a:r>
            <a:r>
              <a:rPr lang="en-US" baseline="-25000" dirty="0" smtClean="0"/>
              <a:t>1</a:t>
            </a:r>
            <a:r>
              <a:rPr lang="en-US" dirty="0" smtClean="0"/>
              <a:t> containing all vertices except terminals. Interface is 1-well-linked.</a:t>
            </a:r>
          </a:p>
          <a:p>
            <a:r>
              <a:rPr lang="en-US" dirty="0" smtClean="0"/>
              <a:t>Given S</a:t>
            </a:r>
            <a:r>
              <a:rPr lang="en-US" baseline="-25000" dirty="0" smtClean="0"/>
              <a:t>i</a:t>
            </a:r>
            <a:r>
              <a:rPr lang="en-US" dirty="0" smtClean="0"/>
              <a:t>, compute </a:t>
            </a:r>
            <a:endParaRPr lang="en-US" baseline="-25000" dirty="0"/>
          </a:p>
        </p:txBody>
      </p:sp>
      <p:sp>
        <p:nvSpPr>
          <p:cNvPr id="4" name="Oval 3"/>
          <p:cNvSpPr/>
          <p:nvPr/>
        </p:nvSpPr>
        <p:spPr>
          <a:xfrm>
            <a:off x="829729" y="3352799"/>
            <a:ext cx="4250267" cy="2319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99734" y="36068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743201" y="353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18934" y="35560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93067" y="3606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4337050"/>
            <a:ext cx="266700" cy="266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17600" y="3911600"/>
            <a:ext cx="3759200" cy="1710267"/>
            <a:chOff x="1117600" y="3911600"/>
            <a:chExt cx="3759200" cy="1710267"/>
          </a:xfrm>
        </p:grpSpPr>
        <p:sp>
          <p:nvSpPr>
            <p:cNvPr id="12" name="Oval 11"/>
            <p:cNvSpPr/>
            <p:nvPr/>
          </p:nvSpPr>
          <p:spPr>
            <a:xfrm>
              <a:off x="1117600" y="3911600"/>
              <a:ext cx="3759200" cy="171026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300" y="4514850"/>
              <a:ext cx="330200" cy="317500"/>
            </a:xfrm>
            <a:prstGeom prst="rect">
              <a:avLst/>
            </a:prstGeom>
          </p:spPr>
        </p:pic>
      </p:grpSp>
      <p:sp>
        <p:nvSpPr>
          <p:cNvPr id="5" name="Oval 4"/>
          <p:cNvSpPr/>
          <p:nvPr/>
        </p:nvSpPr>
        <p:spPr>
          <a:xfrm>
            <a:off x="1557867" y="4114800"/>
            <a:ext cx="2929466" cy="1473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67" y="4633383"/>
            <a:ext cx="330200" cy="317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9" y="2870199"/>
            <a:ext cx="1460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4200"/>
          </a:xfrm>
        </p:spPr>
        <p:txBody>
          <a:bodyPr/>
          <a:lstStyle/>
          <a:p>
            <a:r>
              <a:rPr lang="en-US" dirty="0" smtClean="0"/>
              <a:t>Start: S</a:t>
            </a:r>
            <a:r>
              <a:rPr lang="en-US" baseline="-25000" dirty="0" smtClean="0"/>
              <a:t>1</a:t>
            </a:r>
            <a:r>
              <a:rPr lang="en-US" dirty="0" smtClean="0"/>
              <a:t> containing all vertices except terminals. Interface is 1-well-linked.</a:t>
            </a:r>
          </a:p>
          <a:p>
            <a:r>
              <a:rPr lang="en-US" dirty="0" smtClean="0"/>
              <a:t>Given S</a:t>
            </a:r>
            <a:r>
              <a:rPr lang="en-US" baseline="-25000" dirty="0" smtClean="0"/>
              <a:t>i</a:t>
            </a:r>
            <a:r>
              <a:rPr lang="en-US" dirty="0" smtClean="0"/>
              <a:t>, compute </a:t>
            </a:r>
            <a:endParaRPr lang="en-US" baseline="-25000" dirty="0"/>
          </a:p>
        </p:txBody>
      </p:sp>
      <p:sp>
        <p:nvSpPr>
          <p:cNvPr id="4" name="Oval 3"/>
          <p:cNvSpPr/>
          <p:nvPr/>
        </p:nvSpPr>
        <p:spPr>
          <a:xfrm>
            <a:off x="829729" y="3352799"/>
            <a:ext cx="4250267" cy="2319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99734" y="36068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743201" y="353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18934" y="35560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93067" y="3606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4337050"/>
            <a:ext cx="266700" cy="266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17600" y="3911600"/>
            <a:ext cx="3759200" cy="1710267"/>
            <a:chOff x="1117600" y="3911600"/>
            <a:chExt cx="3759200" cy="1710267"/>
          </a:xfrm>
        </p:grpSpPr>
        <p:sp>
          <p:nvSpPr>
            <p:cNvPr id="12" name="Oval 11"/>
            <p:cNvSpPr/>
            <p:nvPr/>
          </p:nvSpPr>
          <p:spPr>
            <a:xfrm>
              <a:off x="1117600" y="3911600"/>
              <a:ext cx="3759200" cy="171026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300" y="4514850"/>
              <a:ext cx="330200" cy="317500"/>
            </a:xfrm>
            <a:prstGeom prst="rect">
              <a:avLst/>
            </a:prstGeom>
          </p:spPr>
        </p:pic>
      </p:grpSp>
      <p:sp>
        <p:nvSpPr>
          <p:cNvPr id="5" name="Oval 4"/>
          <p:cNvSpPr/>
          <p:nvPr/>
        </p:nvSpPr>
        <p:spPr>
          <a:xfrm>
            <a:off x="1557867" y="4114800"/>
            <a:ext cx="2929466" cy="1473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67" y="4633383"/>
            <a:ext cx="330200" cy="3175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811863" y="4368800"/>
            <a:ext cx="2387600" cy="11514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17" y="4745567"/>
            <a:ext cx="342900" cy="3302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9" y="2870199"/>
            <a:ext cx="1460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5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Stop?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7329" y="3420533"/>
            <a:ext cx="2387600" cy="11514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83" y="3837517"/>
            <a:ext cx="292100" cy="317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7999" y="1744133"/>
            <a:ext cx="2760138" cy="14054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21" y="2254249"/>
            <a:ext cx="901700" cy="3683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20533" y="2302933"/>
            <a:ext cx="1371600" cy="3725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405467" y="19134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811868" y="18965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167467" y="19134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049867" y="1981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523067" y="20489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760134" y="226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95332" y="1608666"/>
            <a:ext cx="1337735" cy="17272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08801" y="1574799"/>
            <a:ext cx="1337735" cy="17272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147733" y="20997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130799" y="23706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130799" y="26754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283200" y="29633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045200" y="2065867"/>
            <a:ext cx="1032933" cy="67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96000" y="2167467"/>
            <a:ext cx="965200" cy="169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46800" y="2404534"/>
            <a:ext cx="1016000" cy="169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5994402" y="199813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096003" y="228599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128947" y="2506123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061218" y="206586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33" y="1847850"/>
            <a:ext cx="254000" cy="266700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3166533" y="3471333"/>
            <a:ext cx="2150533" cy="1744134"/>
          </a:xfrm>
          <a:prstGeom prst="wedgeRoundRectCallout">
            <a:avLst>
              <a:gd name="adj1" fmla="val -22824"/>
              <a:gd name="adj2" fmla="val -10137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Minimum 1/4–balanced partition </a:t>
            </a:r>
            <a:r>
              <a:rPr lang="en-US" sz="2400" dirty="0" err="1" smtClean="0"/>
              <a:t>w.r.t</a:t>
            </a:r>
            <a:r>
              <a:rPr lang="en-US" sz="2400" dirty="0" smtClean="0"/>
              <a:t> the terminals</a:t>
            </a:r>
            <a:endParaRPr lang="en-US" sz="2400" dirty="0"/>
          </a:p>
        </p:txBody>
      </p:sp>
      <p:sp>
        <p:nvSpPr>
          <p:cNvPr id="39" name="Oval 38"/>
          <p:cNvSpPr/>
          <p:nvPr/>
        </p:nvSpPr>
        <p:spPr>
          <a:xfrm>
            <a:off x="5503329" y="3589866"/>
            <a:ext cx="2387600" cy="11514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83" y="4023784"/>
            <a:ext cx="292100" cy="3175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557867" y="5520267"/>
            <a:ext cx="5469466" cy="982133"/>
            <a:chOff x="1557867" y="5520267"/>
            <a:chExt cx="5469466" cy="982133"/>
          </a:xfrm>
        </p:grpSpPr>
        <p:sp>
          <p:nvSpPr>
            <p:cNvPr id="41" name="Rounded Rectangle 40"/>
            <p:cNvSpPr/>
            <p:nvPr/>
          </p:nvSpPr>
          <p:spPr>
            <a:xfrm>
              <a:off x="1557867" y="5520267"/>
              <a:ext cx="5469466" cy="98213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We stop when</a:t>
              </a:r>
            </a:p>
            <a:p>
              <a:pPr algn="ctr"/>
              <a:endParaRPr lang="en-US" sz="2800" dirty="0"/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667" y="6047315"/>
              <a:ext cx="3860800" cy="368300"/>
            </a:xfrm>
            <a:prstGeom prst="rect">
              <a:avLst/>
            </a:prstGeom>
          </p:spPr>
        </p:pic>
      </p:grpSp>
      <p:sp>
        <p:nvSpPr>
          <p:cNvPr id="46" name="Oval 45"/>
          <p:cNvSpPr>
            <a:spLocks noChangeAspect="1"/>
          </p:cNvSpPr>
          <p:nvPr/>
        </p:nvSpPr>
        <p:spPr>
          <a:xfrm>
            <a:off x="7874000" y="24214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7857067" y="21166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1" y="1735668"/>
            <a:ext cx="266700" cy="254000"/>
          </a:xfrm>
          <a:prstGeom prst="rect">
            <a:avLst/>
          </a:prstGeom>
        </p:spPr>
      </p:pic>
      <p:sp>
        <p:nvSpPr>
          <p:cNvPr id="49" name="Oval 48"/>
          <p:cNvSpPr>
            <a:spLocks noChangeAspect="1"/>
          </p:cNvSpPr>
          <p:nvPr/>
        </p:nvSpPr>
        <p:spPr>
          <a:xfrm>
            <a:off x="7823200" y="27432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7755467" y="18965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3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1" grpId="0" animBg="1"/>
      <p:bldP spid="34" grpId="0" animBg="1"/>
      <p:bldP spid="35" grpId="0" animBg="1"/>
      <p:bldP spid="38" grpId="0" animBg="1"/>
      <p:bldP spid="39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07999" y="1744133"/>
            <a:ext cx="2760138" cy="14054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21" y="2254249"/>
            <a:ext cx="901700" cy="3683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20533" y="2302933"/>
            <a:ext cx="1371600" cy="3725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405467" y="19134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811868" y="18965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167467" y="19134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049867" y="1981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523067" y="20489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760134" y="226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95332" y="1608666"/>
            <a:ext cx="1337735" cy="17272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08801" y="1574799"/>
            <a:ext cx="1337735" cy="17272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12267" y="1862666"/>
            <a:ext cx="1337733" cy="880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147733" y="20997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130799" y="23706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130799" y="26754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283200" y="29633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874000" y="24214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857067" y="21166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045200" y="2065867"/>
            <a:ext cx="1032933" cy="67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96000" y="2167467"/>
            <a:ext cx="965200" cy="169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46800" y="2404534"/>
            <a:ext cx="1016000" cy="169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5994402" y="199813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096003" y="228599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128947" y="2506123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061218" y="206586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33" y="1847850"/>
            <a:ext cx="254000" cy="2667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1" y="1735668"/>
            <a:ext cx="266700" cy="254000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3166533" y="3471333"/>
            <a:ext cx="2150533" cy="1744134"/>
          </a:xfrm>
          <a:prstGeom prst="wedgeRoundRectCallout">
            <a:avLst>
              <a:gd name="adj1" fmla="val -22824"/>
              <a:gd name="adj2" fmla="val -10137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Minimum 1/4–balanced partition </a:t>
            </a:r>
            <a:r>
              <a:rPr lang="en-US" sz="2400" dirty="0" err="1" smtClean="0"/>
              <a:t>w.r.t</a:t>
            </a:r>
            <a:r>
              <a:rPr lang="en-US" sz="2400" dirty="0" smtClean="0"/>
              <a:t> the terminals</a:t>
            </a:r>
            <a:endParaRPr lang="en-US" sz="2400" dirty="0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823200" y="27432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755467" y="18965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Stop?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7329" y="3420533"/>
            <a:ext cx="2387600" cy="11514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83" y="3837517"/>
            <a:ext cx="292100" cy="317500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03329" y="3589866"/>
            <a:ext cx="2387600" cy="11514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557867" y="5520267"/>
            <a:ext cx="5469466" cy="9821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stop when</a:t>
            </a:r>
          </a:p>
          <a:p>
            <a:pPr algn="ctr"/>
            <a:endParaRPr lang="en-US" sz="2800" dirty="0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7" y="6047315"/>
            <a:ext cx="3860800" cy="368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50" y="4074581"/>
            <a:ext cx="368300" cy="3175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67" y="2211917"/>
            <a:ext cx="381000" cy="317500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7450667" y="2895600"/>
            <a:ext cx="474132" cy="1083733"/>
          </a:xfrm>
          <a:custGeom>
            <a:avLst/>
            <a:gdLst>
              <a:gd name="connsiteX0" fmla="*/ 457200 w 474132"/>
              <a:gd name="connsiteY0" fmla="*/ 0 h 1083733"/>
              <a:gd name="connsiteX1" fmla="*/ 440266 w 474132"/>
              <a:gd name="connsiteY1" fmla="*/ 491067 h 1083733"/>
              <a:gd name="connsiteX2" fmla="*/ 152400 w 474132"/>
              <a:gd name="connsiteY2" fmla="*/ 829733 h 1083733"/>
              <a:gd name="connsiteX3" fmla="*/ 0 w 474132"/>
              <a:gd name="connsiteY3" fmla="*/ 1083733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132" h="1083733">
                <a:moveTo>
                  <a:pt x="457200" y="0"/>
                </a:moveTo>
                <a:cubicBezTo>
                  <a:pt x="474133" y="176389"/>
                  <a:pt x="491066" y="352778"/>
                  <a:pt x="440266" y="491067"/>
                </a:cubicBezTo>
                <a:cubicBezTo>
                  <a:pt x="389466" y="629356"/>
                  <a:pt x="225778" y="730955"/>
                  <a:pt x="152400" y="829733"/>
                </a:cubicBezTo>
                <a:cubicBezTo>
                  <a:pt x="79022" y="928511"/>
                  <a:pt x="39511" y="1006122"/>
                  <a:pt x="0" y="10837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486399" y="3048000"/>
            <a:ext cx="1964266" cy="1034386"/>
          </a:xfrm>
          <a:custGeom>
            <a:avLst/>
            <a:gdLst>
              <a:gd name="connsiteX0" fmla="*/ 1964266 w 1964266"/>
              <a:gd name="connsiteY0" fmla="*/ 931334 h 1034386"/>
              <a:gd name="connsiteX1" fmla="*/ 1490133 w 1964266"/>
              <a:gd name="connsiteY1" fmla="*/ 1032934 h 1034386"/>
              <a:gd name="connsiteX2" fmla="*/ 829733 w 1964266"/>
              <a:gd name="connsiteY2" fmla="*/ 863600 h 1034386"/>
              <a:gd name="connsiteX3" fmla="*/ 541866 w 1964266"/>
              <a:gd name="connsiteY3" fmla="*/ 914400 h 1034386"/>
              <a:gd name="connsiteX4" fmla="*/ 287866 w 1964266"/>
              <a:gd name="connsiteY4" fmla="*/ 270934 h 1034386"/>
              <a:gd name="connsiteX5" fmla="*/ 0 w 1964266"/>
              <a:gd name="connsiteY5" fmla="*/ 0 h 103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4266" h="1034386">
                <a:moveTo>
                  <a:pt x="1964266" y="931334"/>
                </a:moveTo>
                <a:cubicBezTo>
                  <a:pt x="1821744" y="987778"/>
                  <a:pt x="1679222" y="1044223"/>
                  <a:pt x="1490133" y="1032934"/>
                </a:cubicBezTo>
                <a:cubicBezTo>
                  <a:pt x="1301044" y="1021645"/>
                  <a:pt x="987777" y="883356"/>
                  <a:pt x="829733" y="863600"/>
                </a:cubicBezTo>
                <a:cubicBezTo>
                  <a:pt x="671689" y="843844"/>
                  <a:pt x="632177" y="1013178"/>
                  <a:pt x="541866" y="914400"/>
                </a:cubicBezTo>
                <a:cubicBezTo>
                  <a:pt x="451555" y="815622"/>
                  <a:pt x="378177" y="423334"/>
                  <a:pt x="287866" y="270934"/>
                </a:cubicBezTo>
                <a:cubicBezTo>
                  <a:pt x="197555" y="118534"/>
                  <a:pt x="98777" y="59267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145867" y="2523067"/>
            <a:ext cx="711200" cy="1219200"/>
          </a:xfrm>
          <a:custGeom>
            <a:avLst/>
            <a:gdLst>
              <a:gd name="connsiteX0" fmla="*/ 711200 w 711200"/>
              <a:gd name="connsiteY0" fmla="*/ 0 h 1219200"/>
              <a:gd name="connsiteX1" fmla="*/ 524933 w 711200"/>
              <a:gd name="connsiteY1" fmla="*/ 169333 h 1219200"/>
              <a:gd name="connsiteX2" fmla="*/ 287866 w 711200"/>
              <a:gd name="connsiteY2" fmla="*/ 677333 h 1219200"/>
              <a:gd name="connsiteX3" fmla="*/ 118533 w 711200"/>
              <a:gd name="connsiteY3" fmla="*/ 1083733 h 1219200"/>
              <a:gd name="connsiteX4" fmla="*/ 0 w 711200"/>
              <a:gd name="connsiteY4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1219200">
                <a:moveTo>
                  <a:pt x="711200" y="0"/>
                </a:moveTo>
                <a:cubicBezTo>
                  <a:pt x="653344" y="28222"/>
                  <a:pt x="595489" y="56444"/>
                  <a:pt x="524933" y="169333"/>
                </a:cubicBezTo>
                <a:cubicBezTo>
                  <a:pt x="454377" y="282222"/>
                  <a:pt x="355599" y="524933"/>
                  <a:pt x="287866" y="677333"/>
                </a:cubicBezTo>
                <a:cubicBezTo>
                  <a:pt x="220133" y="829733"/>
                  <a:pt x="166511" y="993422"/>
                  <a:pt x="118533" y="1083733"/>
                </a:cubicBezTo>
                <a:cubicBezTo>
                  <a:pt x="70555" y="1174044"/>
                  <a:pt x="35277" y="1196622"/>
                  <a:pt x="0" y="12192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333999" y="2777067"/>
            <a:ext cx="1811867" cy="1117692"/>
          </a:xfrm>
          <a:custGeom>
            <a:avLst/>
            <a:gdLst>
              <a:gd name="connsiteX0" fmla="*/ 1811867 w 1811867"/>
              <a:gd name="connsiteY0" fmla="*/ 965200 h 1117692"/>
              <a:gd name="connsiteX1" fmla="*/ 1456267 w 1811867"/>
              <a:gd name="connsiteY1" fmla="*/ 1117600 h 1117692"/>
              <a:gd name="connsiteX2" fmla="*/ 1185334 w 1811867"/>
              <a:gd name="connsiteY2" fmla="*/ 982133 h 1117692"/>
              <a:gd name="connsiteX3" fmla="*/ 1083734 w 1811867"/>
              <a:gd name="connsiteY3" fmla="*/ 660400 h 1117692"/>
              <a:gd name="connsiteX4" fmla="*/ 778934 w 1811867"/>
              <a:gd name="connsiteY4" fmla="*/ 592666 h 1117692"/>
              <a:gd name="connsiteX5" fmla="*/ 609600 w 1811867"/>
              <a:gd name="connsiteY5" fmla="*/ 270933 h 1117692"/>
              <a:gd name="connsiteX6" fmla="*/ 270934 w 1811867"/>
              <a:gd name="connsiteY6" fmla="*/ 50800 h 1117692"/>
              <a:gd name="connsiteX7" fmla="*/ 0 w 1811867"/>
              <a:gd name="connsiteY7" fmla="*/ 0 h 111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1867" h="1117692">
                <a:moveTo>
                  <a:pt x="1811867" y="965200"/>
                </a:moveTo>
                <a:cubicBezTo>
                  <a:pt x="1686278" y="1039989"/>
                  <a:pt x="1560689" y="1114778"/>
                  <a:pt x="1456267" y="1117600"/>
                </a:cubicBezTo>
                <a:cubicBezTo>
                  <a:pt x="1351845" y="1120422"/>
                  <a:pt x="1247423" y="1058333"/>
                  <a:pt x="1185334" y="982133"/>
                </a:cubicBezTo>
                <a:cubicBezTo>
                  <a:pt x="1123245" y="905933"/>
                  <a:pt x="1151467" y="725311"/>
                  <a:pt x="1083734" y="660400"/>
                </a:cubicBezTo>
                <a:cubicBezTo>
                  <a:pt x="1016001" y="595489"/>
                  <a:pt x="857956" y="657577"/>
                  <a:pt x="778934" y="592666"/>
                </a:cubicBezTo>
                <a:cubicBezTo>
                  <a:pt x="699912" y="527755"/>
                  <a:pt x="694267" y="361244"/>
                  <a:pt x="609600" y="270933"/>
                </a:cubicBezTo>
                <a:cubicBezTo>
                  <a:pt x="524933" y="180622"/>
                  <a:pt x="372534" y="95955"/>
                  <a:pt x="270934" y="50800"/>
                </a:cubicBezTo>
                <a:cubicBezTo>
                  <a:pt x="169334" y="5645"/>
                  <a:pt x="84667" y="2822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parameter tractability</a:t>
            </a:r>
          </a:p>
          <a:p>
            <a:r>
              <a:rPr lang="en-US" dirty="0" err="1" smtClean="0"/>
              <a:t>Erdos-Posa</a:t>
            </a:r>
            <a:r>
              <a:rPr lang="en-US" dirty="0" smtClean="0"/>
              <a:t> type results</a:t>
            </a:r>
          </a:p>
          <a:p>
            <a:r>
              <a:rPr lang="en-US" dirty="0" smtClean="0"/>
              <a:t>Graph minor theory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6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724399" y="4724399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87593" y="47074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Path-of-Sets System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68133" y="1710267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572933" y="306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420534" y="27601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386668" y="24553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505201" y="208279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741334" y="2082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639734" y="31665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944534" y="226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944534" y="26416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842934" y="29464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73868" y="52662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23068" y="560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607734" y="59436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163734" y="50969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282267" y="54186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282267" y="57065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214534" y="6045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79334" y="5300133"/>
            <a:ext cx="1097280" cy="199813"/>
            <a:chOff x="3979334" y="5300133"/>
            <a:chExt cx="1097280" cy="199813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9337" y="5587997"/>
            <a:ext cx="1097280" cy="199813"/>
            <a:chOff x="3979334" y="5300133"/>
            <a:chExt cx="1097280" cy="199813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9340" y="5875861"/>
            <a:ext cx="1097280" cy="199813"/>
            <a:chOff x="3979334" y="5300133"/>
            <a:chExt cx="1097280" cy="199813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2472267"/>
            <a:ext cx="304800" cy="3048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7" y="5511800"/>
            <a:ext cx="406400" cy="355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477934"/>
            <a:ext cx="419100" cy="3556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131733" y="3810000"/>
            <a:ext cx="440266" cy="1049867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2238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Bypassing the Grid-Minor Theorem?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5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Large-</a:t>
            </a:r>
            <a:r>
              <a:rPr lang="en-US" dirty="0" err="1" smtClean="0"/>
              <a:t>Treewidth</a:t>
            </a:r>
            <a:r>
              <a:rPr lang="en-US" dirty="0" smtClean="0"/>
              <a:t> Graph Decomposition [C, </a:t>
            </a:r>
            <a:r>
              <a:rPr lang="en-US" dirty="0" err="1" smtClean="0"/>
              <a:t>Chekuri</a:t>
            </a:r>
            <a:r>
              <a:rPr lang="en-US" dirty="0" smtClean="0"/>
              <a:t> ‘12]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8542" y="4318000"/>
            <a:ext cx="2082800" cy="8466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dk1"/>
                </a:solidFill>
              </a:rPr>
              <a:t>treewidth</a:t>
            </a:r>
            <a:r>
              <a:rPr lang="en-US" sz="2400" dirty="0">
                <a:solidFill>
                  <a:schemeClr val="dk1"/>
                </a:solidFill>
              </a:rPr>
              <a:t> ≥ r </a:t>
            </a:r>
          </a:p>
        </p:txBody>
      </p:sp>
      <p:sp>
        <p:nvSpPr>
          <p:cNvPr id="9" name="Oval 8"/>
          <p:cNvSpPr/>
          <p:nvPr/>
        </p:nvSpPr>
        <p:spPr>
          <a:xfrm>
            <a:off x="2404542" y="4351867"/>
            <a:ext cx="2082800" cy="8466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treewidth</a:t>
            </a:r>
            <a:r>
              <a:rPr lang="en-US" sz="2400" dirty="0"/>
              <a:t> ≥ r </a:t>
            </a:r>
          </a:p>
        </p:txBody>
      </p:sp>
      <p:sp>
        <p:nvSpPr>
          <p:cNvPr id="10" name="Oval 9"/>
          <p:cNvSpPr/>
          <p:nvPr/>
        </p:nvSpPr>
        <p:spPr>
          <a:xfrm>
            <a:off x="4690542" y="4385734"/>
            <a:ext cx="2082800" cy="8466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treewidth</a:t>
            </a:r>
            <a:r>
              <a:rPr lang="en-US" sz="2400" dirty="0"/>
              <a:t> ≥ r </a:t>
            </a:r>
          </a:p>
        </p:txBody>
      </p:sp>
      <p:sp>
        <p:nvSpPr>
          <p:cNvPr id="11" name="Oval 10"/>
          <p:cNvSpPr/>
          <p:nvPr/>
        </p:nvSpPr>
        <p:spPr>
          <a:xfrm>
            <a:off x="6976542" y="4419601"/>
            <a:ext cx="2082800" cy="8466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treewidth</a:t>
            </a:r>
            <a:r>
              <a:rPr lang="en-US" sz="2400" dirty="0"/>
              <a:t> ≥ r </a:t>
            </a:r>
          </a:p>
        </p:txBody>
      </p:sp>
      <p:sp>
        <p:nvSpPr>
          <p:cNvPr id="12" name="Right Arrow 11"/>
          <p:cNvSpPr/>
          <p:nvPr/>
        </p:nvSpPr>
        <p:spPr>
          <a:xfrm rot="3798545">
            <a:off x="4512903" y="3694395"/>
            <a:ext cx="1178030" cy="230516"/>
          </a:xfrm>
          <a:prstGeom prst="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105033">
            <a:off x="5217731" y="3752811"/>
            <a:ext cx="2310970" cy="189162"/>
          </a:xfrm>
          <a:prstGeom prst="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801455" flipH="1">
            <a:off x="3039703" y="3677461"/>
            <a:ext cx="1178030" cy="230516"/>
          </a:xfrm>
          <a:prstGeom prst="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494967" flipH="1">
            <a:off x="1119865" y="3549611"/>
            <a:ext cx="2310970" cy="189162"/>
          </a:xfrm>
          <a:prstGeom prst="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89194" y="2082800"/>
            <a:ext cx="4470400" cy="127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</a:p>
          <a:p>
            <a:pPr algn="ctr"/>
            <a:r>
              <a:rPr lang="en-US" sz="2800" dirty="0" err="1" smtClean="0"/>
              <a:t>Treewidth</a:t>
            </a:r>
            <a:r>
              <a:rPr lang="en-US" sz="2800" dirty="0" smtClean="0"/>
              <a:t> k</a:t>
            </a:r>
            <a:endParaRPr lang="en-US" sz="2800" dirty="0"/>
          </a:p>
        </p:txBody>
      </p:sp>
      <p:sp>
        <p:nvSpPr>
          <p:cNvPr id="16" name="Right Brace 15"/>
          <p:cNvSpPr/>
          <p:nvPr/>
        </p:nvSpPr>
        <p:spPr>
          <a:xfrm rot="5400000">
            <a:off x="4258732" y="1380069"/>
            <a:ext cx="406401" cy="821266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01066" y="5757333"/>
            <a:ext cx="47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5588000" y="1371600"/>
            <a:ext cx="3420533" cy="694268"/>
            <a:chOff x="5588000" y="1371600"/>
            <a:chExt cx="3420533" cy="694268"/>
          </a:xfrm>
        </p:grpSpPr>
        <p:sp>
          <p:nvSpPr>
            <p:cNvPr id="18" name="Rounded Rectangle 17"/>
            <p:cNvSpPr/>
            <p:nvPr/>
          </p:nvSpPr>
          <p:spPr>
            <a:xfrm>
              <a:off x="5588000" y="1371600"/>
              <a:ext cx="3420533" cy="69426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3386" y="1489256"/>
              <a:ext cx="2857500" cy="443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124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6" grpId="0" animBg="1"/>
      <p:bldP spid="1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now have polynomial bounds on grid minor size,                         , </a:t>
            </a:r>
          </a:p>
          <a:p>
            <a:r>
              <a:rPr lang="en-US" dirty="0" smtClean="0"/>
              <a:t>Best current negative result:</a:t>
            </a:r>
          </a:p>
          <a:p>
            <a:r>
              <a:rPr lang="en-US" dirty="0" smtClean="0"/>
              <a:t>Better upper/lower bounds?</a:t>
            </a:r>
          </a:p>
          <a:p>
            <a:r>
              <a:rPr lang="en-US" dirty="0" smtClean="0"/>
              <a:t>Better/simpler constructions of path-of-sets system?</a:t>
            </a:r>
          </a:p>
          <a:p>
            <a:r>
              <a:rPr lang="en-US" dirty="0" smtClean="0"/>
              <a:t>Can we build a (</a:t>
            </a:r>
            <a:r>
              <a:rPr lang="en-US" dirty="0" err="1" smtClean="0"/>
              <a:t>gxg</a:t>
            </a:r>
            <a:r>
              <a:rPr lang="en-US" dirty="0" smtClean="0"/>
              <a:t>)-grid minor out of path-of-sets system of width </a:t>
            </a:r>
            <a:r>
              <a:rPr lang="en-US" dirty="0" err="1" smtClean="0"/>
              <a:t>Θ</a:t>
            </a:r>
            <a:r>
              <a:rPr lang="en-US" dirty="0" smtClean="0"/>
              <a:t>(g)?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35" y="2241550"/>
            <a:ext cx="2184400" cy="393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61" y="2688171"/>
            <a:ext cx="33401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6801" y="5689600"/>
            <a:ext cx="264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00000"/>
                </a:solidFill>
              </a:rPr>
              <a:t>Thank you!</a:t>
            </a:r>
            <a:endParaRPr lang="en-US" sz="4000" dirty="0">
              <a:solidFill>
                <a:srgbClr val="80000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34" y="2258483"/>
            <a:ext cx="13970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4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23495"/>
          </a:xfrm>
        </p:spPr>
        <p:txBody>
          <a:bodyPr>
            <a:normAutofit/>
          </a:bodyPr>
          <a:lstStyle/>
          <a:p>
            <a:r>
              <a:rPr lang="en-US" dirty="0"/>
              <a:t>Grid-Minor Theorem</a:t>
            </a:r>
            <a:br>
              <a:rPr lang="en-US" dirty="0"/>
            </a:br>
            <a:r>
              <a:rPr lang="en-US" dirty="0"/>
              <a:t>[Robertson, Seymour]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1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 </a:t>
            </a:r>
            <a:r>
              <a:rPr lang="en-US" dirty="0" err="1" smtClean="0"/>
              <a:t>treewidth</a:t>
            </a:r>
            <a:r>
              <a:rPr lang="en-US" dirty="0" smtClean="0"/>
              <a:t> of G is large, then G contains a large grid minor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8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27629"/>
          </a:xfrm>
        </p:spPr>
        <p:txBody>
          <a:bodyPr>
            <a:normAutofit/>
          </a:bodyPr>
          <a:lstStyle/>
          <a:p>
            <a:r>
              <a:rPr lang="en-US" dirty="0"/>
              <a:t>Grid-Minor </a:t>
            </a:r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100400"/>
            <a:ext cx="8229600" cy="536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the </a:t>
            </a:r>
            <a:r>
              <a:rPr lang="en-US" dirty="0" err="1" smtClean="0"/>
              <a:t>treewidth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of G is </a:t>
            </a:r>
            <a:r>
              <a:rPr lang="en-US" dirty="0" smtClean="0">
                <a:solidFill>
                  <a:srgbClr val="800000"/>
                </a:solidFill>
              </a:rPr>
              <a:t>k</a:t>
            </a:r>
            <a:r>
              <a:rPr lang="en-US" dirty="0" smtClean="0"/>
              <a:t>, then it contains a grid minor of size </a:t>
            </a:r>
            <a:r>
              <a:rPr lang="en-US" dirty="0" smtClean="0">
                <a:solidFill>
                  <a:srgbClr val="800000"/>
                </a:solidFill>
              </a:rPr>
              <a:t>f(k)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Easy to see that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[Robertson, Seymour ‘94]: 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Conjecture </a:t>
            </a:r>
            <a:r>
              <a:rPr lang="en-US" sz="2800" dirty="0" smtClean="0">
                <a:solidFill>
                  <a:srgbClr val="008000"/>
                </a:solidFill>
              </a:rPr>
              <a:t>[Robertson, Seymour ‘94]: </a:t>
            </a:r>
          </a:p>
          <a:p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48934" y="2302934"/>
            <a:ext cx="4588933" cy="6265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large is f(k)?</a:t>
            </a:r>
            <a:endParaRPr lang="en-US" sz="32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66" y="3096684"/>
            <a:ext cx="2159000" cy="4445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27" y="3551771"/>
            <a:ext cx="3340100" cy="6477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52950"/>
            <a:ext cx="3149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5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27629"/>
          </a:xfrm>
        </p:spPr>
        <p:txBody>
          <a:bodyPr>
            <a:normAutofit/>
          </a:bodyPr>
          <a:lstStyle/>
          <a:p>
            <a:r>
              <a:rPr lang="en-US" dirty="0"/>
              <a:t>Grid-Minor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100400"/>
            <a:ext cx="8229600" cy="536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the </a:t>
            </a:r>
            <a:r>
              <a:rPr lang="en-US" dirty="0" err="1" smtClean="0"/>
              <a:t>treewidth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of G is </a:t>
            </a:r>
            <a:r>
              <a:rPr lang="en-US" dirty="0" smtClean="0">
                <a:solidFill>
                  <a:srgbClr val="800000"/>
                </a:solidFill>
              </a:rPr>
              <a:t>k</a:t>
            </a:r>
            <a:r>
              <a:rPr lang="en-US" dirty="0" smtClean="0"/>
              <a:t>, then it contains a grid minor of size </a:t>
            </a:r>
            <a:r>
              <a:rPr lang="en-US" dirty="0" smtClean="0">
                <a:solidFill>
                  <a:srgbClr val="800000"/>
                </a:solidFill>
              </a:rPr>
              <a:t>f(k)</a:t>
            </a:r>
            <a:r>
              <a:rPr lang="en-US" dirty="0" smtClean="0"/>
              <a:t>.</a:t>
            </a:r>
          </a:p>
          <a:p>
            <a:r>
              <a:rPr lang="en-US" sz="2800" dirty="0" smtClean="0">
                <a:solidFill>
                  <a:srgbClr val="0B591D"/>
                </a:solidFill>
              </a:rPr>
              <a:t>[Robertson, Seymour, Thomas ‘89]</a:t>
            </a:r>
            <a:r>
              <a:rPr lang="en-US" dirty="0" smtClean="0"/>
              <a:t>:</a:t>
            </a:r>
          </a:p>
          <a:p>
            <a:r>
              <a:rPr lang="en-US" sz="2400" dirty="0" smtClean="0">
                <a:solidFill>
                  <a:srgbClr val="0B591D"/>
                </a:solidFill>
              </a:rPr>
              <a:t>[</a:t>
            </a:r>
            <a:r>
              <a:rPr lang="en-US" sz="2400" dirty="0" err="1" smtClean="0">
                <a:solidFill>
                  <a:srgbClr val="0B591D"/>
                </a:solidFill>
              </a:rPr>
              <a:t>Diestel</a:t>
            </a:r>
            <a:r>
              <a:rPr lang="en-US" sz="2400" dirty="0" smtClean="0">
                <a:solidFill>
                  <a:srgbClr val="0B591D"/>
                </a:solidFill>
              </a:rPr>
              <a:t>, </a:t>
            </a:r>
            <a:r>
              <a:rPr lang="en-US" sz="2400" dirty="0" err="1" smtClean="0">
                <a:solidFill>
                  <a:srgbClr val="0B591D"/>
                </a:solidFill>
              </a:rPr>
              <a:t>Gorbunov</a:t>
            </a:r>
            <a:r>
              <a:rPr lang="en-US" sz="2400" dirty="0" smtClean="0">
                <a:solidFill>
                  <a:srgbClr val="0B591D"/>
                </a:solidFill>
              </a:rPr>
              <a:t>, Jensen, </a:t>
            </a:r>
            <a:r>
              <a:rPr lang="en-US" sz="2400" dirty="0" err="1" smtClean="0">
                <a:solidFill>
                  <a:srgbClr val="0B591D"/>
                </a:solidFill>
              </a:rPr>
              <a:t>Thomassen</a:t>
            </a:r>
            <a:r>
              <a:rPr lang="en-US" sz="2400" dirty="0" smtClean="0">
                <a:solidFill>
                  <a:srgbClr val="0B591D"/>
                </a:solidFill>
              </a:rPr>
              <a:t> ‘99]</a:t>
            </a:r>
            <a:r>
              <a:rPr lang="en-US" sz="2800" dirty="0" smtClean="0">
                <a:solidFill>
                  <a:srgbClr val="0B591D"/>
                </a:solidFill>
              </a:rPr>
              <a:t> </a:t>
            </a:r>
            <a:r>
              <a:rPr lang="en-US" sz="2800" dirty="0" smtClean="0"/>
              <a:t>– simpler proof</a:t>
            </a:r>
          </a:p>
          <a:p>
            <a:r>
              <a:rPr lang="en-US" sz="2800" dirty="0" smtClean="0">
                <a:solidFill>
                  <a:srgbClr val="0B591D"/>
                </a:solidFill>
              </a:rPr>
              <a:t>[</a:t>
            </a:r>
            <a:r>
              <a:rPr lang="en-US" sz="2800" dirty="0" err="1" smtClean="0">
                <a:solidFill>
                  <a:srgbClr val="0B591D"/>
                </a:solidFill>
              </a:rPr>
              <a:t>Kawarabayashi</a:t>
            </a:r>
            <a:r>
              <a:rPr lang="en-US" sz="2800" dirty="0" smtClean="0">
                <a:solidFill>
                  <a:srgbClr val="0B591D"/>
                </a:solidFill>
              </a:rPr>
              <a:t>, Kobayashi ‘</a:t>
            </a:r>
            <a:r>
              <a:rPr lang="en-US" sz="2800" dirty="0">
                <a:solidFill>
                  <a:srgbClr val="0B591D"/>
                </a:solidFill>
              </a:rPr>
              <a:t>12], [Leaf, Seymour ‘12]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5800"/>
              </a:solidFill>
            </a:endParaRPr>
          </a:p>
          <a:p>
            <a:endParaRPr lang="en-US" sz="2800" dirty="0" smtClean="0">
              <a:solidFill>
                <a:srgbClr val="005800"/>
              </a:solidFill>
            </a:endParaRPr>
          </a:p>
          <a:p>
            <a:r>
              <a:rPr lang="en-US" sz="2800" dirty="0" smtClean="0">
                <a:solidFill>
                  <a:srgbClr val="005800"/>
                </a:solidFill>
              </a:rPr>
              <a:t>[</a:t>
            </a:r>
            <a:r>
              <a:rPr lang="en-US" sz="2800" dirty="0" err="1" smtClean="0">
                <a:solidFill>
                  <a:srgbClr val="005800"/>
                </a:solidFill>
              </a:rPr>
              <a:t>Chekuri</a:t>
            </a:r>
            <a:r>
              <a:rPr lang="en-US" sz="2800" dirty="0" smtClean="0">
                <a:solidFill>
                  <a:srgbClr val="005800"/>
                </a:solidFill>
              </a:rPr>
              <a:t>, C ‘13]:</a:t>
            </a:r>
          </a:p>
          <a:p>
            <a:r>
              <a:rPr lang="en-US" dirty="0" smtClean="0">
                <a:solidFill>
                  <a:srgbClr val="005800"/>
                </a:solidFill>
              </a:rPr>
              <a:t>[C, ‘15]: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35" y="2182284"/>
            <a:ext cx="2984500" cy="647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67" y="3951817"/>
            <a:ext cx="3606800" cy="1104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5154084"/>
            <a:ext cx="2794000" cy="698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3" y="5814483"/>
            <a:ext cx="279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1568184"/>
            <a:ext cx="8466667" cy="2587095"/>
          </a:xfrm>
        </p:spPr>
        <p:txBody>
          <a:bodyPr>
            <a:normAutofit/>
          </a:bodyPr>
          <a:lstStyle/>
          <a:p>
            <a:r>
              <a:rPr lang="en-US" dirty="0" smtClean="0"/>
              <a:t>Path-of-Sets System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258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48301" y="1040852"/>
            <a:ext cx="1009300" cy="2430491"/>
            <a:chOff x="2648301" y="1040852"/>
            <a:chExt cx="1009300" cy="2430491"/>
          </a:xfrm>
        </p:grpSpPr>
        <p:sp>
          <p:nvSpPr>
            <p:cNvPr id="4" name="Oval 3"/>
            <p:cNvSpPr/>
            <p:nvPr/>
          </p:nvSpPr>
          <p:spPr>
            <a:xfrm>
              <a:off x="264830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1733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2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40031" y="1040852"/>
            <a:ext cx="1009300" cy="2430491"/>
            <a:chOff x="4240031" y="1040852"/>
            <a:chExt cx="1009300" cy="2430491"/>
          </a:xfrm>
        </p:grpSpPr>
        <p:sp>
          <p:nvSpPr>
            <p:cNvPr id="5" name="Oval 4"/>
            <p:cNvSpPr/>
            <p:nvPr/>
          </p:nvSpPr>
          <p:spPr>
            <a:xfrm>
              <a:off x="424003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3466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60533" y="1040852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7152567" y="1057785"/>
            <a:ext cx="1009300" cy="2413558"/>
            <a:chOff x="7152567" y="1057785"/>
            <a:chExt cx="1009300" cy="2413558"/>
          </a:xfrm>
        </p:grpSpPr>
        <p:sp>
          <p:nvSpPr>
            <p:cNvPr id="11" name="TextBox 10"/>
            <p:cNvSpPr txBox="1"/>
            <p:nvPr/>
          </p:nvSpPr>
          <p:spPr>
            <a:xfrm>
              <a:off x="7349067" y="1057785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r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525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31299" y="2553252"/>
            <a:ext cx="519754" cy="46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5875867" y="2218288"/>
            <a:ext cx="474135" cy="761989"/>
            <a:chOff x="5875867" y="2218288"/>
            <a:chExt cx="474135" cy="76198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875867" y="2218288"/>
              <a:ext cx="16933" cy="76198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26670" y="2336822"/>
              <a:ext cx="423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83637" y="2225282"/>
            <a:ext cx="914409" cy="711195"/>
            <a:chOff x="3483637" y="2225282"/>
            <a:chExt cx="914409" cy="71119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483637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483640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83643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83646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005767" y="1074719"/>
            <a:ext cx="1009300" cy="2396624"/>
            <a:chOff x="1005767" y="1074719"/>
            <a:chExt cx="1009300" cy="2396624"/>
          </a:xfrm>
        </p:grpSpPr>
        <p:sp>
          <p:nvSpPr>
            <p:cNvPr id="6" name="Oval 5"/>
            <p:cNvSpPr/>
            <p:nvPr/>
          </p:nvSpPr>
          <p:spPr>
            <a:xfrm>
              <a:off x="10057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2267" y="1074719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57613" y="2167045"/>
            <a:ext cx="746766" cy="848356"/>
            <a:chOff x="2757613" y="2167045"/>
            <a:chExt cx="746766" cy="848356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757613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757616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57619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57622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67210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367213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367216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367219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366278" y="2167045"/>
            <a:ext cx="797565" cy="848356"/>
            <a:chOff x="4366278" y="2167045"/>
            <a:chExt cx="797565" cy="84835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366278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366281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366284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366287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026674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026677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026680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026683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278814" y="2167045"/>
            <a:ext cx="746738" cy="848355"/>
            <a:chOff x="7278814" y="2167045"/>
            <a:chExt cx="746738" cy="848355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888383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888386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7888389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7888392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78814" y="216704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278817" y="240411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7278820" y="264117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78823" y="287824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176967" y="2225282"/>
            <a:ext cx="2104367" cy="745059"/>
            <a:chOff x="5176967" y="2225282"/>
            <a:chExt cx="2104367" cy="745059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176967" y="222528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76969" y="246234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176971" y="269941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76973" y="293647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650171" y="2259146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650173" y="2496211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650175" y="2733276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650177" y="2970341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itle 1"/>
          <p:cNvSpPr txBox="1">
            <a:spLocks/>
          </p:cNvSpPr>
          <p:nvPr/>
        </p:nvSpPr>
        <p:spPr>
          <a:xfrm>
            <a:off x="203208" y="375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Path-of-Sets System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21733" y="4148666"/>
            <a:ext cx="863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r disjoint connected clusters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Two disjoint sets </a:t>
            </a:r>
            <a:r>
              <a:rPr lang="en-US" sz="2800" dirty="0" err="1" smtClean="0"/>
              <a:t>A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,B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of h vertices in each cluster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   B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is well-linked in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For all </a:t>
            </a:r>
            <a:r>
              <a:rPr lang="en-US" sz="2800" dirty="0" err="1" smtClean="0"/>
              <a:t>i</a:t>
            </a:r>
            <a:r>
              <a:rPr lang="en-US" sz="2800" dirty="0" smtClean="0"/>
              <a:t>, set 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of h disjoint paths connecting B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to A</a:t>
            </a:r>
            <a:r>
              <a:rPr lang="en-US" sz="2800" baseline="-25000" dirty="0" smtClean="0"/>
              <a:t>i+1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All paths are disjoint from each other and internally disjoint from clusters</a:t>
            </a:r>
          </a:p>
        </p:txBody>
      </p:sp>
      <p:pic>
        <p:nvPicPr>
          <p:cNvPr id="82" name="Picture 8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79483"/>
            <a:ext cx="203200" cy="241300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842048" y="2133179"/>
            <a:ext cx="1363903" cy="1675111"/>
            <a:chOff x="842048" y="2167045"/>
            <a:chExt cx="1363903" cy="1675111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1758545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1758548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758551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758554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1131991" y="216704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1131994" y="240411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1131997" y="264117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1132000" y="287824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42048" y="3318936"/>
              <a:ext cx="584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20981" y="3318936"/>
              <a:ext cx="584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</p:grpSp>
      <p:sp>
        <p:nvSpPr>
          <p:cNvPr id="87" name="Rounded Rectangle 86"/>
          <p:cNvSpPr/>
          <p:nvPr/>
        </p:nvSpPr>
        <p:spPr>
          <a:xfrm>
            <a:off x="7179737" y="220133"/>
            <a:ext cx="1761067" cy="8805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width r</a:t>
            </a:r>
          </a:p>
          <a:p>
            <a:pPr algn="ctr"/>
            <a:r>
              <a:rPr lang="en-US" sz="2800" dirty="0" smtClean="0"/>
              <a:t>height h</a:t>
            </a:r>
            <a:endParaRPr lang="en-US" sz="28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1874972" y="2225282"/>
            <a:ext cx="914409" cy="711195"/>
            <a:chOff x="1874972" y="2225282"/>
            <a:chExt cx="914409" cy="71119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484582" y="3285070"/>
            <a:ext cx="1363903" cy="523220"/>
            <a:chOff x="4965315" y="4275669"/>
            <a:chExt cx="1363903" cy="523220"/>
          </a:xfrm>
        </p:grpSpPr>
        <p:sp>
          <p:nvSpPr>
            <p:cNvPr id="115" name="TextBox 114"/>
            <p:cNvSpPr txBox="1"/>
            <p:nvPr/>
          </p:nvSpPr>
          <p:spPr>
            <a:xfrm>
              <a:off x="4965315" y="4275669"/>
              <a:ext cx="584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744248" y="4275669"/>
              <a:ext cx="584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r>
                <a:rPr lang="en-US" sz="2800" baseline="-25000" dirty="0"/>
                <a:t>2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059382" y="3285070"/>
            <a:ext cx="1363903" cy="523220"/>
            <a:chOff x="4965315" y="4275669"/>
            <a:chExt cx="1363903" cy="523220"/>
          </a:xfrm>
        </p:grpSpPr>
        <p:sp>
          <p:nvSpPr>
            <p:cNvPr id="120" name="TextBox 119"/>
            <p:cNvSpPr txBox="1"/>
            <p:nvPr/>
          </p:nvSpPr>
          <p:spPr>
            <a:xfrm>
              <a:off x="4965315" y="4275669"/>
              <a:ext cx="584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744248" y="4275669"/>
              <a:ext cx="584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r>
                <a:rPr lang="en-US" sz="2800" baseline="-25000" dirty="0"/>
                <a:t>3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971916" y="3285070"/>
            <a:ext cx="1363903" cy="523220"/>
            <a:chOff x="4965315" y="4275669"/>
            <a:chExt cx="1363903" cy="523220"/>
          </a:xfrm>
        </p:grpSpPr>
        <p:sp>
          <p:nvSpPr>
            <p:cNvPr id="125" name="TextBox 124"/>
            <p:cNvSpPr txBox="1"/>
            <p:nvPr/>
          </p:nvSpPr>
          <p:spPr>
            <a:xfrm>
              <a:off x="4965315" y="4275669"/>
              <a:ext cx="584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A</a:t>
              </a:r>
              <a:r>
                <a:rPr lang="en-US" sz="2800" baseline="-25000" dirty="0" err="1"/>
                <a:t>r</a:t>
              </a:r>
              <a:endParaRPr lang="en-US" sz="2800" baseline="-250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744248" y="4275669"/>
              <a:ext cx="584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r>
                <a:rPr lang="en-US" sz="2800" baseline="-25000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1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48301" y="1040852"/>
            <a:ext cx="1009300" cy="2430491"/>
            <a:chOff x="2648301" y="1040852"/>
            <a:chExt cx="1009300" cy="2430491"/>
          </a:xfrm>
        </p:grpSpPr>
        <p:sp>
          <p:nvSpPr>
            <p:cNvPr id="4" name="Oval 3"/>
            <p:cNvSpPr/>
            <p:nvPr/>
          </p:nvSpPr>
          <p:spPr>
            <a:xfrm>
              <a:off x="264830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1733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2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40031" y="1040852"/>
            <a:ext cx="1009300" cy="2430491"/>
            <a:chOff x="4240031" y="1040852"/>
            <a:chExt cx="1009300" cy="2430491"/>
          </a:xfrm>
        </p:grpSpPr>
        <p:sp>
          <p:nvSpPr>
            <p:cNvPr id="5" name="Oval 4"/>
            <p:cNvSpPr/>
            <p:nvPr/>
          </p:nvSpPr>
          <p:spPr>
            <a:xfrm>
              <a:off x="424003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3466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60533" y="1040852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7152567" y="1057785"/>
            <a:ext cx="1009300" cy="2413558"/>
            <a:chOff x="7152567" y="1057785"/>
            <a:chExt cx="1009300" cy="2413558"/>
          </a:xfrm>
        </p:grpSpPr>
        <p:sp>
          <p:nvSpPr>
            <p:cNvPr id="11" name="TextBox 10"/>
            <p:cNvSpPr txBox="1"/>
            <p:nvPr/>
          </p:nvSpPr>
          <p:spPr>
            <a:xfrm>
              <a:off x="7349067" y="1057785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r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525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31299" y="2553252"/>
            <a:ext cx="519754" cy="46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5875867" y="2218288"/>
            <a:ext cx="474135" cy="761989"/>
            <a:chOff x="5875867" y="2218288"/>
            <a:chExt cx="474135" cy="76198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875867" y="2218288"/>
              <a:ext cx="16933" cy="76198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26670" y="2336822"/>
              <a:ext cx="423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83637" y="2225282"/>
            <a:ext cx="914409" cy="711195"/>
            <a:chOff x="3483637" y="2225282"/>
            <a:chExt cx="914409" cy="71119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483637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483640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83643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83646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005767" y="1074719"/>
            <a:ext cx="1009300" cy="2396624"/>
            <a:chOff x="1005767" y="1074719"/>
            <a:chExt cx="1009300" cy="2396624"/>
          </a:xfrm>
        </p:grpSpPr>
        <p:sp>
          <p:nvSpPr>
            <p:cNvPr id="6" name="Oval 5"/>
            <p:cNvSpPr/>
            <p:nvPr/>
          </p:nvSpPr>
          <p:spPr>
            <a:xfrm>
              <a:off x="10057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2267" y="1074719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57613" y="2167045"/>
            <a:ext cx="746766" cy="848356"/>
            <a:chOff x="2757613" y="2167045"/>
            <a:chExt cx="746766" cy="848356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757613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757616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57619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57622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67210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367213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367216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367219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366278" y="2167045"/>
            <a:ext cx="797565" cy="848356"/>
            <a:chOff x="4366278" y="2167045"/>
            <a:chExt cx="797565" cy="84835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366278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366281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366284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366287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026674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026677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026680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026683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278814" y="2167045"/>
            <a:ext cx="746738" cy="848355"/>
            <a:chOff x="7278814" y="2167045"/>
            <a:chExt cx="746738" cy="848355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888383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888386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7888389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7888392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78814" y="216704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278817" y="240411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7278820" y="264117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78823" y="287824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176967" y="2225282"/>
            <a:ext cx="2104367" cy="745059"/>
            <a:chOff x="5176967" y="2225282"/>
            <a:chExt cx="2104367" cy="745059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176967" y="222528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76969" y="246234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176971" y="269941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76973" y="293647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650171" y="2259146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650173" y="2496211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650175" y="2733276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650177" y="2970341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itle 1"/>
          <p:cNvSpPr txBox="1">
            <a:spLocks/>
          </p:cNvSpPr>
          <p:nvPr/>
        </p:nvSpPr>
        <p:spPr>
          <a:xfrm>
            <a:off x="203208" y="375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Path-of-Sets System</a:t>
            </a:r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758545" y="216704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758548" y="240411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758551" y="264117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758554" y="287824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1131991" y="216704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1131994" y="240411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1131997" y="264117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1132000" y="287824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7179737" y="220133"/>
            <a:ext cx="1761067" cy="8805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width r</a:t>
            </a:r>
          </a:p>
          <a:p>
            <a:pPr algn="ctr"/>
            <a:r>
              <a:rPr lang="en-US" sz="2800" dirty="0" smtClean="0"/>
              <a:t>height h</a:t>
            </a:r>
            <a:endParaRPr lang="en-US" sz="28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1874972" y="2225282"/>
            <a:ext cx="914409" cy="711195"/>
            <a:chOff x="1874972" y="2225282"/>
            <a:chExt cx="914409" cy="71119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Oval 95"/>
          <p:cNvSpPr/>
          <p:nvPr/>
        </p:nvSpPr>
        <p:spPr>
          <a:xfrm>
            <a:off x="3040401" y="4348394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005902" y="368442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468809" y="4588499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142975" y="5099452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3159908" y="554605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3437614" y="604346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4803146" y="4588499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5168896" y="5061764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5138416" y="5570633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4803989" y="6061700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208599" y="4741333"/>
            <a:ext cx="2579802" cy="11853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A</a:t>
            </a:r>
            <a:r>
              <a:rPr lang="en-US" sz="2800" baseline="-25000" dirty="0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    B</a:t>
            </a:r>
            <a:r>
              <a:rPr lang="en-US" sz="2800" baseline="-25000" dirty="0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are well-linked inside </a:t>
            </a:r>
            <a:r>
              <a:rPr lang="en-US" sz="2800" dirty="0" err="1">
                <a:solidFill>
                  <a:prstClr val="black"/>
                </a:solidFill>
              </a:rPr>
              <a:t>C</a:t>
            </a:r>
            <a:r>
              <a:rPr lang="en-US" sz="2800" baseline="-25000" dirty="0" err="1">
                <a:solidFill>
                  <a:prstClr val="black"/>
                </a:solidFill>
              </a:rPr>
              <a:t>i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pic>
        <p:nvPicPr>
          <p:cNvPr id="121" name="Picture 1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6" y="5044016"/>
            <a:ext cx="203200" cy="241300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2989901" y="615270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004967" y="615270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4831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1" grpId="0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20" grpId="0" animBg="1"/>
      <p:bldP spid="122" grpId="0"/>
      <p:bldP spid="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48301" y="1040852"/>
            <a:ext cx="1009300" cy="2430491"/>
            <a:chOff x="2648301" y="1040852"/>
            <a:chExt cx="1009300" cy="2430491"/>
          </a:xfrm>
        </p:grpSpPr>
        <p:sp>
          <p:nvSpPr>
            <p:cNvPr id="4" name="Oval 3"/>
            <p:cNvSpPr/>
            <p:nvPr/>
          </p:nvSpPr>
          <p:spPr>
            <a:xfrm>
              <a:off x="264830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1733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2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40031" y="1040852"/>
            <a:ext cx="1009300" cy="2430491"/>
            <a:chOff x="4240031" y="1040852"/>
            <a:chExt cx="1009300" cy="2430491"/>
          </a:xfrm>
        </p:grpSpPr>
        <p:sp>
          <p:nvSpPr>
            <p:cNvPr id="5" name="Oval 4"/>
            <p:cNvSpPr/>
            <p:nvPr/>
          </p:nvSpPr>
          <p:spPr>
            <a:xfrm>
              <a:off x="424003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3466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60533" y="1040852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7152567" y="1057785"/>
            <a:ext cx="1009300" cy="2413558"/>
            <a:chOff x="7152567" y="1057785"/>
            <a:chExt cx="1009300" cy="2413558"/>
          </a:xfrm>
        </p:grpSpPr>
        <p:sp>
          <p:nvSpPr>
            <p:cNvPr id="11" name="TextBox 10"/>
            <p:cNvSpPr txBox="1"/>
            <p:nvPr/>
          </p:nvSpPr>
          <p:spPr>
            <a:xfrm>
              <a:off x="7349067" y="1057785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r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525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31299" y="2553252"/>
            <a:ext cx="519754" cy="46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5875867" y="2218288"/>
            <a:ext cx="474135" cy="761989"/>
            <a:chOff x="5875867" y="2218288"/>
            <a:chExt cx="474135" cy="76198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875867" y="2218288"/>
              <a:ext cx="16933" cy="76198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26670" y="2336822"/>
              <a:ext cx="423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83637" y="2225282"/>
            <a:ext cx="914409" cy="711195"/>
            <a:chOff x="3483637" y="2225282"/>
            <a:chExt cx="914409" cy="71119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483637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483640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83643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83646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005767" y="1074719"/>
            <a:ext cx="1009300" cy="2396624"/>
            <a:chOff x="1005767" y="1074719"/>
            <a:chExt cx="1009300" cy="2396624"/>
          </a:xfrm>
        </p:grpSpPr>
        <p:sp>
          <p:nvSpPr>
            <p:cNvPr id="6" name="Oval 5"/>
            <p:cNvSpPr/>
            <p:nvPr/>
          </p:nvSpPr>
          <p:spPr>
            <a:xfrm>
              <a:off x="10057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2267" y="1074719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57613" y="2167045"/>
            <a:ext cx="746766" cy="848356"/>
            <a:chOff x="2757613" y="2167045"/>
            <a:chExt cx="746766" cy="848356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757613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757616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57619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57622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67210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367213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367216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367219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366278" y="2167045"/>
            <a:ext cx="797565" cy="848356"/>
            <a:chOff x="4366278" y="2167045"/>
            <a:chExt cx="797565" cy="84835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366278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366281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366284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366287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026674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026677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026680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026683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278814" y="2167045"/>
            <a:ext cx="746738" cy="848355"/>
            <a:chOff x="7278814" y="2167045"/>
            <a:chExt cx="746738" cy="848355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888383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888386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7888389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7888392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78814" y="216704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278817" y="240411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7278820" y="264117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78823" y="287824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176967" y="2225282"/>
            <a:ext cx="2104367" cy="745059"/>
            <a:chOff x="5176967" y="2225282"/>
            <a:chExt cx="2104367" cy="745059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176967" y="222528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76969" y="246234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176971" y="269941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76973" y="293647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650171" y="2259146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650173" y="2496211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650175" y="2733276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650177" y="2970341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itle 1"/>
          <p:cNvSpPr txBox="1">
            <a:spLocks/>
          </p:cNvSpPr>
          <p:nvPr/>
        </p:nvSpPr>
        <p:spPr>
          <a:xfrm>
            <a:off x="203208" y="375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Path-of-Sets System</a:t>
            </a:r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758545" y="216704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758548" y="240411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758551" y="264117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758554" y="287824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1131991" y="216704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1131994" y="240411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1131997" y="264117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1132000" y="287824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7179737" y="220133"/>
            <a:ext cx="1761067" cy="8805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width r</a:t>
            </a:r>
          </a:p>
          <a:p>
            <a:pPr algn="ctr"/>
            <a:r>
              <a:rPr lang="en-US" sz="2800" dirty="0" smtClean="0"/>
              <a:t>height h</a:t>
            </a:r>
            <a:endParaRPr lang="en-US" sz="28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1874972" y="2225282"/>
            <a:ext cx="914409" cy="711195"/>
            <a:chOff x="1874972" y="2225282"/>
            <a:chExt cx="914409" cy="71119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Oval 95"/>
          <p:cNvSpPr/>
          <p:nvPr/>
        </p:nvSpPr>
        <p:spPr>
          <a:xfrm>
            <a:off x="3040401" y="4348394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005902" y="368442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468809" y="4588499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142975" y="5099452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3159908" y="554605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3437614" y="604346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4803146" y="4588499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5168896" y="5061764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5138416" y="5570633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4803989" y="6061700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208599" y="4741333"/>
            <a:ext cx="2579802" cy="11853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A</a:t>
            </a:r>
            <a:r>
              <a:rPr lang="en-US" sz="2800" baseline="-25000" dirty="0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    B</a:t>
            </a:r>
            <a:r>
              <a:rPr lang="en-US" sz="2800" baseline="-25000" dirty="0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are well-linked inside </a:t>
            </a:r>
            <a:r>
              <a:rPr lang="en-US" sz="2800" dirty="0" err="1">
                <a:solidFill>
                  <a:prstClr val="black"/>
                </a:solidFill>
              </a:rPr>
              <a:t>C</a:t>
            </a:r>
            <a:r>
              <a:rPr lang="en-US" sz="2800" baseline="-25000" dirty="0" err="1">
                <a:solidFill>
                  <a:prstClr val="black"/>
                </a:solidFill>
              </a:rPr>
              <a:t>i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pic>
        <p:nvPicPr>
          <p:cNvPr id="121" name="Picture 1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6" y="5044016"/>
            <a:ext cx="203200" cy="241300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2989901" y="615270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004967" y="615270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  <p:cxnSp>
        <p:nvCxnSpPr>
          <p:cNvPr id="3" name="Straight Connector 2"/>
          <p:cNvCxnSpPr>
            <a:stCxn id="102" idx="6"/>
            <a:endCxn id="106" idx="2"/>
          </p:cNvCxnSpPr>
          <p:nvPr/>
        </p:nvCxnSpPr>
        <p:spPr>
          <a:xfrm>
            <a:off x="3651689" y="4679939"/>
            <a:ext cx="11514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329956" y="5161671"/>
            <a:ext cx="183894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08" idx="2"/>
          </p:cNvCxnSpPr>
          <p:nvPr/>
        </p:nvCxnSpPr>
        <p:spPr>
          <a:xfrm>
            <a:off x="3346889" y="5636672"/>
            <a:ext cx="179152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109" idx="2"/>
          </p:cNvCxnSpPr>
          <p:nvPr/>
        </p:nvCxnSpPr>
        <p:spPr>
          <a:xfrm>
            <a:off x="3583956" y="6153139"/>
            <a:ext cx="1220033" cy="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2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48301" y="1040852"/>
            <a:ext cx="1009300" cy="2430491"/>
            <a:chOff x="2648301" y="1040852"/>
            <a:chExt cx="1009300" cy="2430491"/>
          </a:xfrm>
        </p:grpSpPr>
        <p:sp>
          <p:nvSpPr>
            <p:cNvPr id="4" name="Oval 3"/>
            <p:cNvSpPr/>
            <p:nvPr/>
          </p:nvSpPr>
          <p:spPr>
            <a:xfrm>
              <a:off x="264830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1733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2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40031" y="1040852"/>
            <a:ext cx="1009300" cy="2430491"/>
            <a:chOff x="4240031" y="1040852"/>
            <a:chExt cx="1009300" cy="2430491"/>
          </a:xfrm>
        </p:grpSpPr>
        <p:sp>
          <p:nvSpPr>
            <p:cNvPr id="5" name="Oval 4"/>
            <p:cNvSpPr/>
            <p:nvPr/>
          </p:nvSpPr>
          <p:spPr>
            <a:xfrm>
              <a:off x="424003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3466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3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152567" y="1057785"/>
            <a:ext cx="1009300" cy="2413558"/>
            <a:chOff x="7152567" y="1057785"/>
            <a:chExt cx="1009300" cy="2413558"/>
          </a:xfrm>
        </p:grpSpPr>
        <p:sp>
          <p:nvSpPr>
            <p:cNvPr id="11" name="TextBox 10"/>
            <p:cNvSpPr txBox="1"/>
            <p:nvPr/>
          </p:nvSpPr>
          <p:spPr>
            <a:xfrm>
              <a:off x="7349067" y="1057785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r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525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83637" y="2225282"/>
            <a:ext cx="914409" cy="711195"/>
            <a:chOff x="3483637" y="2225282"/>
            <a:chExt cx="914409" cy="71119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483637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483640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83643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83646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005767" y="1074719"/>
            <a:ext cx="1009300" cy="2396624"/>
            <a:chOff x="1005767" y="1074719"/>
            <a:chExt cx="1009300" cy="2396624"/>
          </a:xfrm>
        </p:grpSpPr>
        <p:sp>
          <p:nvSpPr>
            <p:cNvPr id="6" name="Oval 5"/>
            <p:cNvSpPr/>
            <p:nvPr/>
          </p:nvSpPr>
          <p:spPr>
            <a:xfrm>
              <a:off x="10057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2267" y="1074719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57613" y="2167045"/>
            <a:ext cx="746766" cy="848356"/>
            <a:chOff x="2757613" y="2167045"/>
            <a:chExt cx="746766" cy="848356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757613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757616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57619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57622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67210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367213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367216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367219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366278" y="2167045"/>
            <a:ext cx="797565" cy="848356"/>
            <a:chOff x="4366278" y="2167045"/>
            <a:chExt cx="797565" cy="84835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366278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366281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366284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366287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026674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026677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026680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026683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278814" y="2150112"/>
            <a:ext cx="746738" cy="848355"/>
            <a:chOff x="7278814" y="2167045"/>
            <a:chExt cx="746738" cy="848355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888383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888386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7888389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7888392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78814" y="216704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278817" y="240411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7278820" y="264117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78823" y="287824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64267" y="2225282"/>
            <a:ext cx="2138233" cy="711195"/>
            <a:chOff x="5164267" y="2225282"/>
            <a:chExt cx="631163" cy="71119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164267" y="222528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64269" y="246234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164271" y="269941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64273" y="293647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itle 1"/>
          <p:cNvSpPr txBox="1">
            <a:spLocks/>
          </p:cNvSpPr>
          <p:nvPr/>
        </p:nvSpPr>
        <p:spPr>
          <a:xfrm>
            <a:off x="203208" y="375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Path-of-Sets System</a:t>
            </a:r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758545" y="216704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758548" y="240411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758551" y="264117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758554" y="287824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1131991" y="216704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1131994" y="240411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1131997" y="264117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1132000" y="287824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7179737" y="220133"/>
            <a:ext cx="1761067" cy="8805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width r</a:t>
            </a:r>
          </a:p>
          <a:p>
            <a:pPr algn="ctr"/>
            <a:r>
              <a:rPr lang="en-US" sz="2800" dirty="0" smtClean="0"/>
              <a:t>height h</a:t>
            </a:r>
            <a:endParaRPr lang="en-US" sz="28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1874972" y="2225282"/>
            <a:ext cx="914409" cy="711195"/>
            <a:chOff x="1874972" y="2225282"/>
            <a:chExt cx="914409" cy="71119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Oval 95"/>
          <p:cNvSpPr/>
          <p:nvPr/>
        </p:nvSpPr>
        <p:spPr>
          <a:xfrm>
            <a:off x="3040401" y="4348394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005902" y="368442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468809" y="4588499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142975" y="5099452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3159908" y="554605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3437614" y="604346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4803146" y="4588499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5168896" y="5061764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5138416" y="5570633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4803989" y="6061700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208599" y="4741333"/>
            <a:ext cx="2579802" cy="11853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A</a:t>
            </a:r>
            <a:r>
              <a:rPr lang="en-US" sz="2800" baseline="-25000" dirty="0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    B</a:t>
            </a:r>
            <a:r>
              <a:rPr lang="en-US" sz="2800" baseline="-25000" dirty="0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are well-linked inside </a:t>
            </a:r>
            <a:r>
              <a:rPr lang="en-US" sz="2800" dirty="0" err="1">
                <a:solidFill>
                  <a:prstClr val="black"/>
                </a:solidFill>
              </a:rPr>
              <a:t>C</a:t>
            </a:r>
            <a:r>
              <a:rPr lang="en-US" sz="2800" baseline="-25000" dirty="0" err="1">
                <a:solidFill>
                  <a:prstClr val="black"/>
                </a:solidFill>
              </a:rPr>
              <a:t>i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pic>
        <p:nvPicPr>
          <p:cNvPr id="121" name="Picture 1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6" y="5044016"/>
            <a:ext cx="203200" cy="241300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2989901" y="615270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004967" y="615270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  <p:cxnSp>
        <p:nvCxnSpPr>
          <p:cNvPr id="3" name="Straight Connector 2"/>
          <p:cNvCxnSpPr>
            <a:stCxn id="102" idx="6"/>
            <a:endCxn id="106" idx="2"/>
          </p:cNvCxnSpPr>
          <p:nvPr/>
        </p:nvCxnSpPr>
        <p:spPr>
          <a:xfrm>
            <a:off x="3651689" y="4679939"/>
            <a:ext cx="11514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329956" y="5161671"/>
            <a:ext cx="183894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08" idx="2"/>
          </p:cNvCxnSpPr>
          <p:nvPr/>
        </p:nvCxnSpPr>
        <p:spPr>
          <a:xfrm>
            <a:off x="3346889" y="5636672"/>
            <a:ext cx="179152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109" idx="2"/>
          </p:cNvCxnSpPr>
          <p:nvPr/>
        </p:nvCxnSpPr>
        <p:spPr>
          <a:xfrm>
            <a:off x="3583956" y="6153139"/>
            <a:ext cx="1220033" cy="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1252673" y="2225282"/>
            <a:ext cx="531677" cy="711195"/>
            <a:chOff x="1874972" y="2225282"/>
            <a:chExt cx="914409" cy="711195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2895206" y="2242215"/>
            <a:ext cx="531677" cy="711195"/>
            <a:chOff x="1874972" y="2225282"/>
            <a:chExt cx="914409" cy="711195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4486940" y="2242215"/>
            <a:ext cx="531677" cy="711195"/>
            <a:chOff x="1874972" y="2225282"/>
            <a:chExt cx="914409" cy="711195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7416407" y="2242216"/>
            <a:ext cx="531677" cy="711195"/>
            <a:chOff x="1874972" y="2225282"/>
            <a:chExt cx="914409" cy="711195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921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23495"/>
          </a:xfrm>
        </p:spPr>
        <p:txBody>
          <a:bodyPr>
            <a:normAutofit/>
          </a:bodyPr>
          <a:lstStyle/>
          <a:p>
            <a:r>
              <a:rPr lang="en-US" dirty="0" smtClean="0"/>
              <a:t>Grid-Minor Theorem </a:t>
            </a:r>
            <a:br>
              <a:rPr lang="en-US" dirty="0" smtClean="0"/>
            </a:br>
            <a:r>
              <a:rPr lang="en-US" sz="4000" dirty="0" smtClean="0">
                <a:solidFill>
                  <a:srgbClr val="612604"/>
                </a:solidFill>
              </a:rPr>
              <a:t> </a:t>
            </a:r>
            <a:r>
              <a:rPr lang="en-US" dirty="0" smtClean="0"/>
              <a:t>[Robertson, Seymour ‘86]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08190"/>
            <a:ext cx="8263467" cy="1227677"/>
          </a:xfrm>
          <a:ln>
            <a:solidFill>
              <a:srgbClr val="800000"/>
            </a:solidFill>
          </a:ln>
        </p:spPr>
        <p:txBody>
          <a:bodyPr/>
          <a:lstStyle/>
          <a:p>
            <a:pPr marL="400050" lvl="1" indent="0">
              <a:buNone/>
            </a:pPr>
            <a:r>
              <a:rPr lang="en-US" dirty="0" err="1" smtClean="0">
                <a:solidFill>
                  <a:srgbClr val="89101B"/>
                </a:solidFill>
              </a:rPr>
              <a:t>Thm</a:t>
            </a:r>
            <a:r>
              <a:rPr lang="en-US" dirty="0" smtClean="0">
                <a:solidFill>
                  <a:srgbClr val="89101B"/>
                </a:solidFill>
              </a:rPr>
              <a:t>: </a:t>
            </a:r>
            <a:r>
              <a:rPr lang="en-US" dirty="0" smtClean="0"/>
              <a:t>If the </a:t>
            </a:r>
            <a:r>
              <a:rPr lang="en-US" dirty="0" err="1" smtClean="0"/>
              <a:t>treewidth</a:t>
            </a:r>
            <a:r>
              <a:rPr lang="en-US" dirty="0" smtClean="0"/>
              <a:t> of G is large, then G contains a large grid minor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3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48301" y="1040852"/>
            <a:ext cx="1009300" cy="2430491"/>
            <a:chOff x="2648301" y="1040852"/>
            <a:chExt cx="1009300" cy="2430491"/>
          </a:xfrm>
        </p:grpSpPr>
        <p:sp>
          <p:nvSpPr>
            <p:cNvPr id="4" name="Oval 3"/>
            <p:cNvSpPr/>
            <p:nvPr/>
          </p:nvSpPr>
          <p:spPr>
            <a:xfrm>
              <a:off x="264830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1733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2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40031" y="1040852"/>
            <a:ext cx="1009300" cy="2430491"/>
            <a:chOff x="4240031" y="1040852"/>
            <a:chExt cx="1009300" cy="2430491"/>
          </a:xfrm>
        </p:grpSpPr>
        <p:sp>
          <p:nvSpPr>
            <p:cNvPr id="5" name="Oval 4"/>
            <p:cNvSpPr/>
            <p:nvPr/>
          </p:nvSpPr>
          <p:spPr>
            <a:xfrm>
              <a:off x="424003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3466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3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152567" y="1057785"/>
            <a:ext cx="1009300" cy="2413558"/>
            <a:chOff x="7152567" y="1057785"/>
            <a:chExt cx="1009300" cy="2413558"/>
          </a:xfrm>
        </p:grpSpPr>
        <p:sp>
          <p:nvSpPr>
            <p:cNvPr id="11" name="TextBox 10"/>
            <p:cNvSpPr txBox="1"/>
            <p:nvPr/>
          </p:nvSpPr>
          <p:spPr>
            <a:xfrm>
              <a:off x="7349067" y="1057785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r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525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83637" y="2225282"/>
            <a:ext cx="914409" cy="711195"/>
            <a:chOff x="3483637" y="2225282"/>
            <a:chExt cx="914409" cy="71119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483637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483640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83643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83646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005767" y="1074719"/>
            <a:ext cx="1009300" cy="2396624"/>
            <a:chOff x="1005767" y="1074719"/>
            <a:chExt cx="1009300" cy="2396624"/>
          </a:xfrm>
        </p:grpSpPr>
        <p:sp>
          <p:nvSpPr>
            <p:cNvPr id="6" name="Oval 5"/>
            <p:cNvSpPr/>
            <p:nvPr/>
          </p:nvSpPr>
          <p:spPr>
            <a:xfrm>
              <a:off x="10057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2267" y="1074719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57613" y="2167045"/>
            <a:ext cx="746766" cy="848356"/>
            <a:chOff x="2757613" y="2167045"/>
            <a:chExt cx="746766" cy="848356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757613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757616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57619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57622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67210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367213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367216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367219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366278" y="2167045"/>
            <a:ext cx="797565" cy="848356"/>
            <a:chOff x="4366278" y="2167045"/>
            <a:chExt cx="797565" cy="84835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366278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366281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366284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366287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026674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026677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026680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026683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278814" y="2150112"/>
            <a:ext cx="746738" cy="848355"/>
            <a:chOff x="7278814" y="2167045"/>
            <a:chExt cx="746738" cy="848355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888383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888386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7888389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7888392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78814" y="216704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278817" y="240411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7278820" y="264117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78823" y="287824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64267" y="2225282"/>
            <a:ext cx="2138233" cy="711195"/>
            <a:chOff x="5164267" y="2225282"/>
            <a:chExt cx="631163" cy="71119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164267" y="222528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64269" y="246234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164271" y="269941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64273" y="293647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itle 1"/>
          <p:cNvSpPr txBox="1">
            <a:spLocks/>
          </p:cNvSpPr>
          <p:nvPr/>
        </p:nvSpPr>
        <p:spPr>
          <a:xfrm>
            <a:off x="203208" y="375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Path-of-Sets System</a:t>
            </a:r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758545" y="216704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758548" y="240411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758551" y="264117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758554" y="287824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1131991" y="216704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1131994" y="240411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1131997" y="264117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1132000" y="287824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7179737" y="220133"/>
            <a:ext cx="1761067" cy="8805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width r</a:t>
            </a:r>
          </a:p>
          <a:p>
            <a:pPr algn="ctr"/>
            <a:r>
              <a:rPr lang="en-US" sz="2800" dirty="0" smtClean="0"/>
              <a:t>height h</a:t>
            </a:r>
            <a:endParaRPr lang="en-US" sz="28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1874972" y="2225282"/>
            <a:ext cx="914409" cy="711195"/>
            <a:chOff x="1874972" y="2225282"/>
            <a:chExt cx="914409" cy="71119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ectangle 119"/>
          <p:cNvSpPr/>
          <p:nvPr/>
        </p:nvSpPr>
        <p:spPr>
          <a:xfrm>
            <a:off x="6208599" y="4741333"/>
            <a:ext cx="2579802" cy="11853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A</a:t>
            </a:r>
            <a:r>
              <a:rPr lang="en-US" sz="2800" baseline="-25000" dirty="0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    B</a:t>
            </a:r>
            <a:r>
              <a:rPr lang="en-US" sz="2800" baseline="-25000" dirty="0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are well-linked inside </a:t>
            </a:r>
            <a:r>
              <a:rPr lang="en-US" sz="2800" dirty="0" err="1">
                <a:solidFill>
                  <a:prstClr val="black"/>
                </a:solidFill>
              </a:rPr>
              <a:t>C</a:t>
            </a:r>
            <a:r>
              <a:rPr lang="en-US" sz="2800" baseline="-25000" dirty="0" err="1">
                <a:solidFill>
                  <a:prstClr val="black"/>
                </a:solidFill>
              </a:rPr>
              <a:t>i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pic>
        <p:nvPicPr>
          <p:cNvPr id="121" name="Picture 1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6" y="5044016"/>
            <a:ext cx="203200" cy="241300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252673" y="2225282"/>
            <a:ext cx="531677" cy="711195"/>
            <a:chOff x="1874972" y="2225282"/>
            <a:chExt cx="914409" cy="711195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2895206" y="2242215"/>
            <a:ext cx="531677" cy="711195"/>
            <a:chOff x="1874972" y="2225282"/>
            <a:chExt cx="914409" cy="711195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4486940" y="2242215"/>
            <a:ext cx="531677" cy="711195"/>
            <a:chOff x="1874972" y="2225282"/>
            <a:chExt cx="914409" cy="711195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7416407" y="2242216"/>
            <a:ext cx="531677" cy="711195"/>
            <a:chOff x="1874972" y="2225282"/>
            <a:chExt cx="914409" cy="711195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Oval 136"/>
          <p:cNvSpPr/>
          <p:nvPr/>
        </p:nvSpPr>
        <p:spPr>
          <a:xfrm>
            <a:off x="3040401" y="4348394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2769465" y="4679939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769465" y="5171006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769465" y="5662073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2769465" y="6153140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>
            <a:spLocks noChangeAspect="1"/>
          </p:cNvSpPr>
          <p:nvPr/>
        </p:nvSpPr>
        <p:spPr>
          <a:xfrm>
            <a:off x="3468809" y="4588499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3142975" y="5099452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>
            <a:spLocks noChangeAspect="1"/>
          </p:cNvSpPr>
          <p:nvPr/>
        </p:nvSpPr>
        <p:spPr>
          <a:xfrm>
            <a:off x="3159908" y="554605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3437614" y="604346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4803146" y="4588499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>
            <a:spLocks noChangeAspect="1"/>
          </p:cNvSpPr>
          <p:nvPr/>
        </p:nvSpPr>
        <p:spPr>
          <a:xfrm>
            <a:off x="5168896" y="506176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>
            <a:off x="5138416" y="5570633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>
            <a:spLocks noChangeAspect="1"/>
          </p:cNvSpPr>
          <p:nvPr/>
        </p:nvSpPr>
        <p:spPr>
          <a:xfrm>
            <a:off x="4803989" y="6061700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2751060" y="4679939"/>
            <a:ext cx="683883" cy="0"/>
          </a:xfrm>
          <a:prstGeom prst="line">
            <a:avLst/>
          </a:prstGeom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2427523" y="5183250"/>
            <a:ext cx="683883" cy="0"/>
          </a:xfrm>
          <a:prstGeom prst="line">
            <a:avLst/>
          </a:prstGeom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331579" y="5662073"/>
            <a:ext cx="683883" cy="0"/>
          </a:xfrm>
          <a:prstGeom prst="line">
            <a:avLst/>
          </a:prstGeom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5009834" y="6153140"/>
            <a:ext cx="683883" cy="0"/>
          </a:xfrm>
          <a:prstGeom prst="line">
            <a:avLst/>
          </a:prstGeom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005902" y="368442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418680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48301" y="1040852"/>
            <a:ext cx="1009300" cy="2430491"/>
            <a:chOff x="2648301" y="1040852"/>
            <a:chExt cx="1009300" cy="2430491"/>
          </a:xfrm>
        </p:grpSpPr>
        <p:sp>
          <p:nvSpPr>
            <p:cNvPr id="4" name="Oval 3"/>
            <p:cNvSpPr/>
            <p:nvPr/>
          </p:nvSpPr>
          <p:spPr>
            <a:xfrm>
              <a:off x="264830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1733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2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40031" y="1040852"/>
            <a:ext cx="1009300" cy="2430491"/>
            <a:chOff x="4240031" y="1040852"/>
            <a:chExt cx="1009300" cy="2430491"/>
          </a:xfrm>
        </p:grpSpPr>
        <p:sp>
          <p:nvSpPr>
            <p:cNvPr id="5" name="Oval 4"/>
            <p:cNvSpPr/>
            <p:nvPr/>
          </p:nvSpPr>
          <p:spPr>
            <a:xfrm>
              <a:off x="424003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3466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3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152567" y="1057785"/>
            <a:ext cx="1009300" cy="2413558"/>
            <a:chOff x="7152567" y="1057785"/>
            <a:chExt cx="1009300" cy="2413558"/>
          </a:xfrm>
        </p:grpSpPr>
        <p:sp>
          <p:nvSpPr>
            <p:cNvPr id="11" name="TextBox 10"/>
            <p:cNvSpPr txBox="1"/>
            <p:nvPr/>
          </p:nvSpPr>
          <p:spPr>
            <a:xfrm>
              <a:off x="7349067" y="1057785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r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525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83637" y="2225282"/>
            <a:ext cx="914409" cy="711195"/>
            <a:chOff x="3483637" y="2225282"/>
            <a:chExt cx="914409" cy="71119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483637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483640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83643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83646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005767" y="1074719"/>
            <a:ext cx="1009300" cy="2396624"/>
            <a:chOff x="1005767" y="1074719"/>
            <a:chExt cx="1009300" cy="2396624"/>
          </a:xfrm>
        </p:grpSpPr>
        <p:sp>
          <p:nvSpPr>
            <p:cNvPr id="6" name="Oval 5"/>
            <p:cNvSpPr/>
            <p:nvPr/>
          </p:nvSpPr>
          <p:spPr>
            <a:xfrm>
              <a:off x="10057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2267" y="1074719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57613" y="2167045"/>
            <a:ext cx="746766" cy="848356"/>
            <a:chOff x="2757613" y="2167045"/>
            <a:chExt cx="746766" cy="848356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757613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757616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57619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57622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67210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367213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367216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367219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366278" y="2167045"/>
            <a:ext cx="797565" cy="848356"/>
            <a:chOff x="4366278" y="2167045"/>
            <a:chExt cx="797565" cy="84835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366278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366281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366284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366287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026674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026677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026680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026683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278814" y="2150112"/>
            <a:ext cx="746738" cy="848355"/>
            <a:chOff x="7278814" y="2167045"/>
            <a:chExt cx="746738" cy="848355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888383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888386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7888389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7888392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78814" y="216704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278817" y="240411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7278820" y="264117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78823" y="287824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64267" y="2225282"/>
            <a:ext cx="2138233" cy="711195"/>
            <a:chOff x="5164267" y="2225282"/>
            <a:chExt cx="631163" cy="71119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164267" y="222528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64269" y="246234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164271" y="269941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64273" y="293647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itle 1"/>
          <p:cNvSpPr txBox="1">
            <a:spLocks/>
          </p:cNvSpPr>
          <p:nvPr/>
        </p:nvSpPr>
        <p:spPr>
          <a:xfrm>
            <a:off x="203208" y="375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Path-of-Sets System</a:t>
            </a:r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758545" y="216704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758548" y="240411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758551" y="264117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758554" y="287824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1131991" y="216704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1131994" y="240411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1131997" y="264117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1132000" y="287824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7179737" y="220133"/>
            <a:ext cx="1761067" cy="8805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width r</a:t>
            </a:r>
          </a:p>
          <a:p>
            <a:pPr algn="ctr"/>
            <a:r>
              <a:rPr lang="en-US" sz="2800" dirty="0" smtClean="0"/>
              <a:t>height h</a:t>
            </a:r>
            <a:endParaRPr lang="en-US" sz="28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1874972" y="2225282"/>
            <a:ext cx="914409" cy="711195"/>
            <a:chOff x="1874972" y="2225282"/>
            <a:chExt cx="914409" cy="71119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ectangle 119"/>
          <p:cNvSpPr/>
          <p:nvPr/>
        </p:nvSpPr>
        <p:spPr>
          <a:xfrm>
            <a:off x="6208599" y="4741333"/>
            <a:ext cx="2579802" cy="11853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A</a:t>
            </a:r>
            <a:r>
              <a:rPr lang="en-US" sz="2800" baseline="-25000" dirty="0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    B</a:t>
            </a:r>
            <a:r>
              <a:rPr lang="en-US" sz="2800" baseline="-25000" dirty="0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are well-linked inside </a:t>
            </a:r>
            <a:r>
              <a:rPr lang="en-US" sz="2800" dirty="0" err="1">
                <a:solidFill>
                  <a:prstClr val="black"/>
                </a:solidFill>
              </a:rPr>
              <a:t>C</a:t>
            </a:r>
            <a:r>
              <a:rPr lang="en-US" sz="2800" baseline="-25000" dirty="0" err="1">
                <a:solidFill>
                  <a:prstClr val="black"/>
                </a:solidFill>
              </a:rPr>
              <a:t>i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pic>
        <p:nvPicPr>
          <p:cNvPr id="121" name="Picture 1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6" y="5044016"/>
            <a:ext cx="203200" cy="241300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1252673" y="2225282"/>
            <a:ext cx="531677" cy="711195"/>
            <a:chOff x="1874972" y="2225282"/>
            <a:chExt cx="914409" cy="711195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2895206" y="2242215"/>
            <a:ext cx="531677" cy="711195"/>
            <a:chOff x="1874972" y="2225282"/>
            <a:chExt cx="914409" cy="711195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4486940" y="2242215"/>
            <a:ext cx="531677" cy="711195"/>
            <a:chOff x="1874972" y="2225282"/>
            <a:chExt cx="914409" cy="711195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7416407" y="2242216"/>
            <a:ext cx="531677" cy="711195"/>
            <a:chOff x="1874972" y="2225282"/>
            <a:chExt cx="914409" cy="711195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Oval 136"/>
          <p:cNvSpPr/>
          <p:nvPr/>
        </p:nvSpPr>
        <p:spPr>
          <a:xfrm>
            <a:off x="3040401" y="4348394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3468809" y="4588499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3142975" y="5099452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3159908" y="554605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3437614" y="604346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>
            <a:spLocks noChangeAspect="1"/>
          </p:cNvSpPr>
          <p:nvPr/>
        </p:nvSpPr>
        <p:spPr>
          <a:xfrm>
            <a:off x="4803146" y="4588499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5168896" y="506176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>
            <a:spLocks noChangeAspect="1"/>
          </p:cNvSpPr>
          <p:nvPr/>
        </p:nvSpPr>
        <p:spPr>
          <a:xfrm>
            <a:off x="5138416" y="5570633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4803989" y="6061700"/>
            <a:ext cx="182880" cy="18288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2784926" y="4679939"/>
            <a:ext cx="683883" cy="0"/>
          </a:xfrm>
          <a:prstGeom prst="line">
            <a:avLst/>
          </a:prstGeom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2444456" y="5183250"/>
            <a:ext cx="683883" cy="0"/>
          </a:xfrm>
          <a:prstGeom prst="line">
            <a:avLst/>
          </a:prstGeom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31579" y="5662073"/>
            <a:ext cx="683883" cy="0"/>
          </a:xfrm>
          <a:prstGeom prst="line">
            <a:avLst/>
          </a:prstGeom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009834" y="6153140"/>
            <a:ext cx="683883" cy="0"/>
          </a:xfrm>
          <a:prstGeom prst="line">
            <a:avLst/>
          </a:prstGeom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8" idx="5"/>
            <a:endCxn id="145" idx="1"/>
          </p:cNvCxnSpPr>
          <p:nvPr/>
        </p:nvCxnSpPr>
        <p:spPr>
          <a:xfrm>
            <a:off x="3624907" y="4744597"/>
            <a:ext cx="1205864" cy="1343885"/>
          </a:xfrm>
          <a:prstGeom prst="line">
            <a:avLst/>
          </a:prstGeom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endCxn id="144" idx="2"/>
          </p:cNvCxnSpPr>
          <p:nvPr/>
        </p:nvCxnSpPr>
        <p:spPr>
          <a:xfrm>
            <a:off x="3342788" y="5244644"/>
            <a:ext cx="1795628" cy="417429"/>
          </a:xfrm>
          <a:prstGeom prst="line">
            <a:avLst/>
          </a:prstGeom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2769465" y="4679939"/>
            <a:ext cx="2963337" cy="0"/>
          </a:xfrm>
          <a:prstGeom prst="line">
            <a:avLst/>
          </a:prstGeom>
          <a:ln>
            <a:solidFill>
              <a:srgbClr val="0000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2769465" y="5171006"/>
            <a:ext cx="2963337" cy="0"/>
          </a:xfrm>
          <a:prstGeom prst="line">
            <a:avLst/>
          </a:prstGeom>
          <a:ln>
            <a:solidFill>
              <a:srgbClr val="0000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769465" y="5662073"/>
            <a:ext cx="2963337" cy="0"/>
          </a:xfrm>
          <a:prstGeom prst="line">
            <a:avLst/>
          </a:prstGeom>
          <a:ln>
            <a:solidFill>
              <a:srgbClr val="0000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769465" y="6153140"/>
            <a:ext cx="2963337" cy="0"/>
          </a:xfrm>
          <a:prstGeom prst="line">
            <a:avLst/>
          </a:prstGeom>
          <a:ln>
            <a:solidFill>
              <a:srgbClr val="0000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17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48301" y="1040852"/>
            <a:ext cx="1009300" cy="2430491"/>
            <a:chOff x="2648301" y="1040852"/>
            <a:chExt cx="1009300" cy="2430491"/>
          </a:xfrm>
        </p:grpSpPr>
        <p:sp>
          <p:nvSpPr>
            <p:cNvPr id="4" name="Oval 3"/>
            <p:cNvSpPr/>
            <p:nvPr/>
          </p:nvSpPr>
          <p:spPr>
            <a:xfrm>
              <a:off x="264830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1733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2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40031" y="1040852"/>
            <a:ext cx="1009300" cy="2430491"/>
            <a:chOff x="4240031" y="1040852"/>
            <a:chExt cx="1009300" cy="2430491"/>
          </a:xfrm>
        </p:grpSpPr>
        <p:sp>
          <p:nvSpPr>
            <p:cNvPr id="5" name="Oval 4"/>
            <p:cNvSpPr/>
            <p:nvPr/>
          </p:nvSpPr>
          <p:spPr>
            <a:xfrm>
              <a:off x="4240031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3466" y="1040852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3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152567" y="1057785"/>
            <a:ext cx="1009300" cy="2413558"/>
            <a:chOff x="7152567" y="1057785"/>
            <a:chExt cx="1009300" cy="2413558"/>
          </a:xfrm>
        </p:grpSpPr>
        <p:sp>
          <p:nvSpPr>
            <p:cNvPr id="11" name="TextBox 10"/>
            <p:cNvSpPr txBox="1"/>
            <p:nvPr/>
          </p:nvSpPr>
          <p:spPr>
            <a:xfrm>
              <a:off x="7349067" y="1057785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r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525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83637" y="2225282"/>
            <a:ext cx="914409" cy="711195"/>
            <a:chOff x="3483637" y="2225282"/>
            <a:chExt cx="914409" cy="71119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483637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483640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83643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83646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005767" y="1074719"/>
            <a:ext cx="1009300" cy="2396624"/>
            <a:chOff x="1005767" y="1074719"/>
            <a:chExt cx="1009300" cy="2396624"/>
          </a:xfrm>
        </p:grpSpPr>
        <p:sp>
          <p:nvSpPr>
            <p:cNvPr id="6" name="Oval 5"/>
            <p:cNvSpPr/>
            <p:nvPr/>
          </p:nvSpPr>
          <p:spPr>
            <a:xfrm>
              <a:off x="1005767" y="1784886"/>
              <a:ext cx="1009300" cy="1686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2267" y="1074719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57613" y="2167045"/>
            <a:ext cx="746766" cy="848356"/>
            <a:chOff x="2757613" y="2167045"/>
            <a:chExt cx="746766" cy="848356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757613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757616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57619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757622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367210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367213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367216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367219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366278" y="2167045"/>
            <a:ext cx="797565" cy="848356"/>
            <a:chOff x="4366278" y="2167045"/>
            <a:chExt cx="797565" cy="84835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366278" y="216704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366281" y="240411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366284" y="2641176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366287" y="2878241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026674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026677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026680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026683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278814" y="2150112"/>
            <a:ext cx="746738" cy="848355"/>
            <a:chOff x="7278814" y="2167045"/>
            <a:chExt cx="746738" cy="848355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888383" y="216704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888386" y="240411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7888389" y="264117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7888392" y="2878240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78814" y="216704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278817" y="240411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7278820" y="264117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78823" y="2878240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64267" y="2225282"/>
            <a:ext cx="2138233" cy="711195"/>
            <a:chOff x="5164267" y="2225282"/>
            <a:chExt cx="631163" cy="71119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164267" y="222528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64269" y="246234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164271" y="2699412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64273" y="2936477"/>
              <a:ext cx="63115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itle 1"/>
          <p:cNvSpPr txBox="1">
            <a:spLocks/>
          </p:cNvSpPr>
          <p:nvPr/>
        </p:nvSpPr>
        <p:spPr>
          <a:xfrm>
            <a:off x="203208" y="375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Path-of-Sets System</a:t>
            </a:r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758545" y="216704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758548" y="240411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758551" y="2641175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758554" y="2878240"/>
            <a:ext cx="137160" cy="137160"/>
          </a:xfrm>
          <a:prstGeom prst="ellipse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1131991" y="216704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1131994" y="240411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1131997" y="2641175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1132000" y="2878240"/>
            <a:ext cx="137160" cy="13716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7179737" y="220133"/>
            <a:ext cx="1761067" cy="8805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width r</a:t>
            </a:r>
          </a:p>
          <a:p>
            <a:pPr algn="ctr"/>
            <a:r>
              <a:rPr lang="en-US" sz="2800" dirty="0" smtClean="0"/>
              <a:t>height h</a:t>
            </a:r>
            <a:endParaRPr lang="en-US" sz="28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1874972" y="2225282"/>
            <a:ext cx="914409" cy="711195"/>
            <a:chOff x="1874972" y="2225282"/>
            <a:chExt cx="914409" cy="71119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252673" y="2225282"/>
            <a:ext cx="531677" cy="711195"/>
            <a:chOff x="1874972" y="2225282"/>
            <a:chExt cx="914409" cy="711195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2895206" y="2242215"/>
            <a:ext cx="531677" cy="711195"/>
            <a:chOff x="1874972" y="2225282"/>
            <a:chExt cx="914409" cy="711195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4486940" y="2242215"/>
            <a:ext cx="531677" cy="711195"/>
            <a:chOff x="1874972" y="2225282"/>
            <a:chExt cx="914409" cy="711195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7416407" y="2242216"/>
            <a:ext cx="531677" cy="711195"/>
            <a:chOff x="1874972" y="2225282"/>
            <a:chExt cx="914409" cy="711195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874972" y="222528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874975" y="246234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874978" y="2699412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874981" y="2936477"/>
              <a:ext cx="914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/>
          <p:cNvSpPr txBox="1"/>
          <p:nvPr/>
        </p:nvSpPr>
        <p:spPr>
          <a:xfrm>
            <a:off x="338667" y="3691466"/>
            <a:ext cx="8636000" cy="1384995"/>
          </a:xfrm>
          <a:prstGeom prst="rect">
            <a:avLst/>
          </a:prstGeom>
          <a:noFill/>
          <a:ln>
            <a:solidFill>
              <a:srgbClr val="61260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612604"/>
                </a:solidFill>
              </a:rPr>
              <a:t>Thm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[Leaf, Seymour ‘12]:</a:t>
            </a:r>
            <a:r>
              <a:rPr lang="en-US" sz="2800" dirty="0" smtClean="0"/>
              <a:t> Given a path-of-sets system of width and height O(g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), we can efficiently find the (</a:t>
            </a:r>
            <a:r>
              <a:rPr lang="en-US" sz="2800" dirty="0" err="1" smtClean="0"/>
              <a:t>gxg</a:t>
            </a:r>
            <a:r>
              <a:rPr lang="en-US" sz="2800" dirty="0" smtClean="0"/>
              <a:t>)-grid minor.</a:t>
            </a:r>
            <a:endParaRPr lang="en-US" sz="2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04800" y="5621866"/>
            <a:ext cx="8636000" cy="954107"/>
          </a:xfrm>
          <a:prstGeom prst="rect">
            <a:avLst/>
          </a:prstGeom>
          <a:noFill/>
          <a:ln>
            <a:solidFill>
              <a:srgbClr val="61260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12604"/>
                </a:solidFill>
              </a:rPr>
              <a:t>Corollary: </a:t>
            </a:r>
            <a:r>
              <a:rPr lang="en-US" sz="2800" dirty="0" smtClean="0"/>
              <a:t>enough to find a path-of-sets system with </a:t>
            </a:r>
            <a:r>
              <a:rPr lang="en-US" sz="2800" dirty="0" err="1" smtClean="0"/>
              <a:t>h,r</a:t>
            </a:r>
            <a:r>
              <a:rPr lang="en-US" sz="2800" dirty="0" smtClean="0"/>
              <a:t>=</a:t>
            </a:r>
            <a:r>
              <a:rPr lang="en-US" sz="2800" dirty="0" err="1" smtClean="0"/>
              <a:t>k</a:t>
            </a:r>
            <a:r>
              <a:rPr lang="en-US" sz="2800" baseline="30000" dirty="0" err="1" smtClean="0"/>
              <a:t>ε</a:t>
            </a:r>
            <a:r>
              <a:rPr lang="en-US" sz="2800" dirty="0" smtClean="0"/>
              <a:t>, where k is the </a:t>
            </a:r>
            <a:r>
              <a:rPr lang="en-US" sz="2800" dirty="0" err="1" smtClean="0"/>
              <a:t>treewidth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721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734" y="2238904"/>
            <a:ext cx="63838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Path-of-Sets System to Grid Minor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6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Grid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843280" y="1913467"/>
            <a:ext cx="7813018" cy="182880"/>
            <a:chOff x="873760" y="1913467"/>
            <a:chExt cx="7813018" cy="18288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1046791" y="2007981"/>
              <a:ext cx="754854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87376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567409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26105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954707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648356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342005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035654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5729303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422952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7116601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781025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850389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43280" y="2935111"/>
            <a:ext cx="7813018" cy="182880"/>
            <a:chOff x="873760" y="1913467"/>
            <a:chExt cx="7813018" cy="18288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046791" y="2007981"/>
              <a:ext cx="754854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87376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1567409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226105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2954707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3648356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4342005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035654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729303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6422952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7116601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781025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850389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43280" y="3956755"/>
            <a:ext cx="7813018" cy="182880"/>
            <a:chOff x="873760" y="1913467"/>
            <a:chExt cx="7813018" cy="18288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046791" y="2007981"/>
              <a:ext cx="754854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87376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1567409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226105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2954707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3648356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4342005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035654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5729303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22952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7116601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781025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850389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43280" y="4978400"/>
            <a:ext cx="7813018" cy="182880"/>
            <a:chOff x="873760" y="1913467"/>
            <a:chExt cx="7813018" cy="18288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1046791" y="2007981"/>
              <a:ext cx="754854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87376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567409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226105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2954707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3648356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4342005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5035654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5729303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6422952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7116601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781025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850389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4" name="Straight Connector 133"/>
          <p:cNvCxnSpPr>
            <a:stCxn id="4" idx="5"/>
            <a:endCxn id="93" idx="0"/>
          </p:cNvCxnSpPr>
          <p:nvPr/>
        </p:nvCxnSpPr>
        <p:spPr>
          <a:xfrm flipH="1">
            <a:off x="934720" y="2069565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1618211" y="3087511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2318635" y="4122390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3029208" y="2086811"/>
            <a:ext cx="1383915" cy="2918371"/>
            <a:chOff x="934720" y="2069565"/>
            <a:chExt cx="1383915" cy="2918371"/>
          </a:xfrm>
        </p:grpSpPr>
        <p:cxnSp>
          <p:nvCxnSpPr>
            <p:cNvPr id="139" name="Straight Connector 138"/>
            <p:cNvCxnSpPr/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5123696" y="2104057"/>
            <a:ext cx="1383915" cy="2918371"/>
            <a:chOff x="934720" y="2069565"/>
            <a:chExt cx="1383915" cy="2918371"/>
          </a:xfrm>
        </p:grpSpPr>
        <p:cxnSp>
          <p:nvCxnSpPr>
            <p:cNvPr id="143" name="Straight Connector 142"/>
            <p:cNvCxnSpPr/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218184" y="2053571"/>
            <a:ext cx="1383915" cy="2918371"/>
            <a:chOff x="934720" y="2069565"/>
            <a:chExt cx="1383915" cy="2918371"/>
          </a:xfrm>
        </p:grpSpPr>
        <p:cxnSp>
          <p:nvCxnSpPr>
            <p:cNvPr id="147" name="Straight Connector 146"/>
            <p:cNvCxnSpPr/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919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traight Connector 119"/>
          <p:cNvCxnSpPr/>
          <p:nvPr/>
        </p:nvCxnSpPr>
        <p:spPr>
          <a:xfrm>
            <a:off x="1016311" y="5072914"/>
            <a:ext cx="754854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56891" y="5072914"/>
            <a:ext cx="1322640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016311" y="4051269"/>
            <a:ext cx="754854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934720" y="4063687"/>
            <a:ext cx="1322640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>
            <a:spLocks noChangeAspect="1"/>
          </p:cNvSpPr>
          <p:nvPr/>
        </p:nvSpPr>
        <p:spPr>
          <a:xfrm>
            <a:off x="843280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1536929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2230578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2924227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617876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311525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5005174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5698823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6392472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7086121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7779770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473418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Grid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843280" y="1913467"/>
            <a:ext cx="7813018" cy="182880"/>
            <a:chOff x="873760" y="1913467"/>
            <a:chExt cx="7813018" cy="18288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1046791" y="2007981"/>
              <a:ext cx="754854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87376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567409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26105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954707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648356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342005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035654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5729303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422952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7116601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781025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850389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43280" y="2935111"/>
            <a:ext cx="7813018" cy="182880"/>
            <a:chOff x="873760" y="1913467"/>
            <a:chExt cx="7813018" cy="18288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046791" y="2007981"/>
              <a:ext cx="7548547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87376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1567409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226105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2954707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3648356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4342005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035654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729303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6422952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7116601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7810250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8503898" y="191346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Oval 120"/>
          <p:cNvSpPr>
            <a:spLocks noChangeAspect="1"/>
          </p:cNvSpPr>
          <p:nvPr/>
        </p:nvSpPr>
        <p:spPr>
          <a:xfrm>
            <a:off x="843280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1536929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2230578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2924227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3617876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4311525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005174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5698823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6392472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7086121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7779770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8473418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934720" y="2069565"/>
            <a:ext cx="1383915" cy="2918371"/>
            <a:chOff x="934720" y="2069565"/>
            <a:chExt cx="1383915" cy="2918371"/>
          </a:xfrm>
        </p:grpSpPr>
        <p:cxnSp>
          <p:nvCxnSpPr>
            <p:cNvPr id="134" name="Straight Connector 133"/>
            <p:cNvCxnSpPr>
              <a:stCxn id="4" idx="5"/>
              <a:endCxn id="93" idx="0"/>
            </p:cNvCxnSpPr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3029208" y="2086811"/>
            <a:ext cx="1383915" cy="2918371"/>
            <a:chOff x="934720" y="2069565"/>
            <a:chExt cx="1383915" cy="2918371"/>
          </a:xfrm>
        </p:grpSpPr>
        <p:cxnSp>
          <p:nvCxnSpPr>
            <p:cNvPr id="139" name="Straight Connector 138"/>
            <p:cNvCxnSpPr/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5123696" y="2104057"/>
            <a:ext cx="1383915" cy="2918371"/>
            <a:chOff x="934720" y="2069565"/>
            <a:chExt cx="1383915" cy="2918371"/>
          </a:xfrm>
        </p:grpSpPr>
        <p:cxnSp>
          <p:nvCxnSpPr>
            <p:cNvPr id="143" name="Straight Connector 142"/>
            <p:cNvCxnSpPr/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218184" y="2053571"/>
            <a:ext cx="1383915" cy="2918371"/>
            <a:chOff x="934720" y="2069565"/>
            <a:chExt cx="1383915" cy="2918371"/>
          </a:xfrm>
        </p:grpSpPr>
        <p:cxnSp>
          <p:nvCxnSpPr>
            <p:cNvPr id="147" name="Straight Connector 146"/>
            <p:cNvCxnSpPr/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3" idx="6"/>
            <a:endCxn id="94" idx="2"/>
          </p:cNvCxnSpPr>
          <p:nvPr/>
        </p:nvCxnSpPr>
        <p:spPr>
          <a:xfrm>
            <a:off x="1026160" y="3026551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46591" y="3026551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026160" y="2007981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746591" y="2007981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9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traight Connector 119"/>
          <p:cNvCxnSpPr>
            <a:stCxn id="123" idx="6"/>
          </p:cNvCxnSpPr>
          <p:nvPr/>
        </p:nvCxnSpPr>
        <p:spPr>
          <a:xfrm>
            <a:off x="2413458" y="5069840"/>
            <a:ext cx="6151400" cy="30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056617" y="5072914"/>
            <a:ext cx="1322640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9" idx="6"/>
          </p:cNvCxnSpPr>
          <p:nvPr/>
        </p:nvCxnSpPr>
        <p:spPr>
          <a:xfrm>
            <a:off x="2413458" y="4048195"/>
            <a:ext cx="6151400" cy="30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051379" y="4050956"/>
            <a:ext cx="1322640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>
            <a:spLocks noChangeAspect="1"/>
          </p:cNvSpPr>
          <p:nvPr/>
        </p:nvSpPr>
        <p:spPr>
          <a:xfrm>
            <a:off x="2230578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2924227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617876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311525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5005174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5698823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6392472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7086121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7779770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473418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Grid</a:t>
            </a:r>
            <a:endParaRPr lang="en-US" dirty="0"/>
          </a:p>
        </p:txBody>
      </p:sp>
      <p:cxnSp>
        <p:nvCxnSpPr>
          <p:cNvPr id="89" name="Straight Connector 88"/>
          <p:cNvCxnSpPr>
            <a:stCxn id="17" idx="6"/>
          </p:cNvCxnSpPr>
          <p:nvPr/>
        </p:nvCxnSpPr>
        <p:spPr>
          <a:xfrm>
            <a:off x="2413458" y="2004907"/>
            <a:ext cx="6151400" cy="30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2230578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924227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617876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311525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5005174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5698823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6392472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7086121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779770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8473418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95" idx="6"/>
          </p:cNvCxnSpPr>
          <p:nvPr/>
        </p:nvCxnSpPr>
        <p:spPr>
          <a:xfrm>
            <a:off x="2413458" y="3026551"/>
            <a:ext cx="6151400" cy="30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>
            <a:spLocks noChangeAspect="1"/>
          </p:cNvSpPr>
          <p:nvPr/>
        </p:nvSpPr>
        <p:spPr>
          <a:xfrm>
            <a:off x="2230578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924227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3617876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4311525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5005174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698823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392472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7086121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7779770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8473418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2230578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2924227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3617876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4311525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005174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5698823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6392472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7086121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7779770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8473418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 flipH="1">
            <a:off x="2330330" y="2104057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2300771" y="3104757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2318635" y="4122390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3029208" y="2086811"/>
            <a:ext cx="1383915" cy="2918371"/>
            <a:chOff x="934720" y="2069565"/>
            <a:chExt cx="1383915" cy="2918371"/>
          </a:xfrm>
        </p:grpSpPr>
        <p:cxnSp>
          <p:nvCxnSpPr>
            <p:cNvPr id="139" name="Straight Connector 138"/>
            <p:cNvCxnSpPr/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5123696" y="2104057"/>
            <a:ext cx="1383915" cy="2918371"/>
            <a:chOff x="934720" y="2069565"/>
            <a:chExt cx="1383915" cy="2918371"/>
          </a:xfrm>
        </p:grpSpPr>
        <p:cxnSp>
          <p:nvCxnSpPr>
            <p:cNvPr id="143" name="Straight Connector 142"/>
            <p:cNvCxnSpPr/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218184" y="2053571"/>
            <a:ext cx="1383915" cy="2918371"/>
            <a:chOff x="934720" y="2069565"/>
            <a:chExt cx="1383915" cy="2918371"/>
          </a:xfrm>
        </p:grpSpPr>
        <p:cxnSp>
          <p:nvCxnSpPr>
            <p:cNvPr id="147" name="Straight Connector 146"/>
            <p:cNvCxnSpPr/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>
            <a:off x="3107107" y="3008176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63250" y="3026551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90174" y="1991048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846317" y="2009423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4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>
            <a:stCxn id="111" idx="5"/>
          </p:cNvCxnSpPr>
          <p:nvPr/>
        </p:nvCxnSpPr>
        <p:spPr>
          <a:xfrm flipV="1">
            <a:off x="3773974" y="4051269"/>
            <a:ext cx="479088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54436" y="4051269"/>
            <a:ext cx="1322640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25" idx="6"/>
          </p:cNvCxnSpPr>
          <p:nvPr/>
        </p:nvCxnSpPr>
        <p:spPr>
          <a:xfrm>
            <a:off x="3800756" y="5069840"/>
            <a:ext cx="4764102" cy="30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059674" y="5073227"/>
            <a:ext cx="1322640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>
            <a:spLocks noChangeAspect="1"/>
          </p:cNvSpPr>
          <p:nvPr/>
        </p:nvSpPr>
        <p:spPr>
          <a:xfrm>
            <a:off x="3617876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311525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5005174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5698823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6392472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7086121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7779770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473418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Grid</a:t>
            </a:r>
            <a:endParaRPr lang="en-US" dirty="0"/>
          </a:p>
        </p:txBody>
      </p:sp>
      <p:cxnSp>
        <p:nvCxnSpPr>
          <p:cNvPr id="89" name="Straight Connector 88"/>
          <p:cNvCxnSpPr>
            <a:stCxn id="29" idx="2"/>
          </p:cNvCxnSpPr>
          <p:nvPr/>
        </p:nvCxnSpPr>
        <p:spPr>
          <a:xfrm>
            <a:off x="3617876" y="2004907"/>
            <a:ext cx="4946982" cy="30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3617876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311525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5005174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5698823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6392472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7086121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779770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8473418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97" idx="6"/>
          </p:cNvCxnSpPr>
          <p:nvPr/>
        </p:nvCxnSpPr>
        <p:spPr>
          <a:xfrm>
            <a:off x="3800756" y="3026551"/>
            <a:ext cx="4764102" cy="30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>
            <a:spLocks noChangeAspect="1"/>
          </p:cNvSpPr>
          <p:nvPr/>
        </p:nvSpPr>
        <p:spPr>
          <a:xfrm>
            <a:off x="3617876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4311525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5005174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698823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392472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7086121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7779770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8473418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3617876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4311525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005174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6392472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5698823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7086121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7779770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8473418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 flipH="1">
            <a:off x="3731169" y="2104996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3701610" y="3105696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3719474" y="4123329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4413123" y="2053571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4413123" y="3071517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4413123" y="4139636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5123696" y="2104057"/>
            <a:ext cx="1383915" cy="2918371"/>
            <a:chOff x="934720" y="2069565"/>
            <a:chExt cx="1383915" cy="2918371"/>
          </a:xfrm>
        </p:grpSpPr>
        <p:cxnSp>
          <p:nvCxnSpPr>
            <p:cNvPr id="143" name="Straight Connector 142"/>
            <p:cNvCxnSpPr/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218184" y="2053571"/>
            <a:ext cx="1383915" cy="2918371"/>
            <a:chOff x="934720" y="2069565"/>
            <a:chExt cx="1383915" cy="2918371"/>
          </a:xfrm>
        </p:grpSpPr>
        <p:cxnSp>
          <p:nvCxnSpPr>
            <p:cNvPr id="147" name="Straight Connector 146"/>
            <p:cNvCxnSpPr/>
            <p:nvPr/>
          </p:nvCxnSpPr>
          <p:spPr>
            <a:xfrm flipH="1">
              <a:off x="934720" y="2069565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1618211" y="308751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2318635" y="4122390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/>
          <p:cNvCxnSpPr/>
          <p:nvPr/>
        </p:nvCxnSpPr>
        <p:spPr>
          <a:xfrm>
            <a:off x="5144030" y="3008489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927264" y="3026551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54188" y="1991048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10331" y="2009423"/>
            <a:ext cx="510769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8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>
            <a:stCxn id="115" idx="6"/>
          </p:cNvCxnSpPr>
          <p:nvPr/>
        </p:nvCxnSpPr>
        <p:spPr>
          <a:xfrm>
            <a:off x="6575352" y="4048195"/>
            <a:ext cx="1989506" cy="30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29" idx="6"/>
          </p:cNvCxnSpPr>
          <p:nvPr/>
        </p:nvCxnSpPr>
        <p:spPr>
          <a:xfrm>
            <a:off x="6575352" y="5069840"/>
            <a:ext cx="1989506" cy="30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 noChangeAspect="1"/>
          </p:cNvSpPr>
          <p:nvPr/>
        </p:nvSpPr>
        <p:spPr>
          <a:xfrm>
            <a:off x="6392472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7086121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7779770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473418" y="395675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Grid</a:t>
            </a:r>
            <a:endParaRPr lang="en-US" dirty="0"/>
          </a:p>
        </p:txBody>
      </p:sp>
      <p:cxnSp>
        <p:nvCxnSpPr>
          <p:cNvPr id="89" name="Straight Connector 88"/>
          <p:cNvCxnSpPr>
            <a:stCxn id="53" idx="6"/>
          </p:cNvCxnSpPr>
          <p:nvPr/>
        </p:nvCxnSpPr>
        <p:spPr>
          <a:xfrm>
            <a:off x="6575352" y="2004907"/>
            <a:ext cx="1989506" cy="30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>
            <a:spLocks noChangeAspect="1"/>
          </p:cNvSpPr>
          <p:nvPr/>
        </p:nvSpPr>
        <p:spPr>
          <a:xfrm>
            <a:off x="6392472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7086121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779770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8473418" y="19134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6548570" y="3046558"/>
            <a:ext cx="201628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>
            <a:spLocks noChangeAspect="1"/>
          </p:cNvSpPr>
          <p:nvPr/>
        </p:nvSpPr>
        <p:spPr>
          <a:xfrm>
            <a:off x="6392472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7086121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7779770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8473418" y="293511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6392472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7086121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7779770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8473418" y="49784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81368" y="2071130"/>
            <a:ext cx="0" cy="2951611"/>
            <a:chOff x="4413123" y="2053571"/>
            <a:chExt cx="0" cy="2951611"/>
          </a:xfrm>
        </p:grpSpPr>
        <p:cxnSp>
          <p:nvCxnSpPr>
            <p:cNvPr id="139" name="Straight Connector 138"/>
            <p:cNvCxnSpPr/>
            <p:nvPr/>
          </p:nvCxnSpPr>
          <p:spPr>
            <a:xfrm flipH="1">
              <a:off x="4413123" y="205357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4413123" y="3071517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4413123" y="4139636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 flipH="1">
            <a:off x="8564858" y="2053571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8564858" y="3091209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8602099" y="4106396"/>
            <a:ext cx="0" cy="86554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7174768" y="2071130"/>
            <a:ext cx="0" cy="2951611"/>
            <a:chOff x="4413123" y="2053571"/>
            <a:chExt cx="0" cy="2951611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4413123" y="205357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413123" y="3071517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413123" y="4139636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468168" y="2071130"/>
            <a:ext cx="0" cy="2951611"/>
            <a:chOff x="4413123" y="2053571"/>
            <a:chExt cx="0" cy="2951611"/>
          </a:xfrm>
        </p:grpSpPr>
        <p:cxnSp>
          <p:nvCxnSpPr>
            <p:cNvPr id="63" name="Straight Connector 62"/>
            <p:cNvCxnSpPr/>
            <p:nvPr/>
          </p:nvCxnSpPr>
          <p:spPr>
            <a:xfrm flipH="1">
              <a:off x="4413123" y="2053571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4413123" y="3071517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4413123" y="4139636"/>
              <a:ext cx="0" cy="865546"/>
            </a:xfrm>
            <a:prstGeom prst="line">
              <a:avLst/>
            </a:prstGeom>
            <a:ln w="38100" cmpd="sng">
              <a:solidFill>
                <a:srgbClr val="8910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620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3"/>
            <a:ext cx="8229600" cy="1143000"/>
          </a:xfrm>
        </p:spPr>
        <p:txBody>
          <a:bodyPr/>
          <a:lstStyle/>
          <a:p>
            <a:r>
              <a:rPr lang="en-US" dirty="0" smtClean="0"/>
              <a:t>Building the Grid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357414" y="1087122"/>
            <a:ext cx="6599109" cy="2743200"/>
            <a:chOff x="843280" y="1913467"/>
            <a:chExt cx="7813018" cy="3247813"/>
          </a:xfrm>
        </p:grpSpPr>
        <p:grpSp>
          <p:nvGrpSpPr>
            <p:cNvPr id="90" name="Group 89"/>
            <p:cNvGrpSpPr/>
            <p:nvPr/>
          </p:nvGrpSpPr>
          <p:grpSpPr>
            <a:xfrm>
              <a:off x="843280" y="1913467"/>
              <a:ext cx="7813018" cy="182880"/>
              <a:chOff x="873760" y="1913467"/>
              <a:chExt cx="7813018" cy="182880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1046791" y="2007981"/>
                <a:ext cx="754854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87376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1567409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226105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2954707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3648356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4342005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035654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5729303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6422952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7116601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781025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850389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843280" y="2935111"/>
              <a:ext cx="7813018" cy="182880"/>
              <a:chOff x="873760" y="1913467"/>
              <a:chExt cx="7813018" cy="18288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1046791" y="2007981"/>
                <a:ext cx="754854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87376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1567409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226105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2954707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3648356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4342005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5035654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5729303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6422952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7116601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781025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850389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43280" y="3956755"/>
              <a:ext cx="7813018" cy="182880"/>
              <a:chOff x="873760" y="1913467"/>
              <a:chExt cx="7813018" cy="18288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1046791" y="2007981"/>
                <a:ext cx="754854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87376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1567409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226105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2954707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3648356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4342005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5035654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5729303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6422952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7116601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781025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850389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843280" y="4978400"/>
              <a:ext cx="7813018" cy="182880"/>
              <a:chOff x="873760" y="1913467"/>
              <a:chExt cx="7813018" cy="18288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1046791" y="2007981"/>
                <a:ext cx="754854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87376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1567409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226105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2954707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3648356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4342005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5035654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5729303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6422952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7116601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781025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850389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934720" y="2069565"/>
              <a:ext cx="1383915" cy="2918371"/>
              <a:chOff x="934720" y="2069565"/>
              <a:chExt cx="1383915" cy="2918371"/>
            </a:xfrm>
          </p:grpSpPr>
          <p:cxnSp>
            <p:nvCxnSpPr>
              <p:cNvPr id="134" name="Straight Connector 133"/>
              <p:cNvCxnSpPr>
                <a:stCxn id="4" idx="5"/>
                <a:endCxn id="93" idx="0"/>
              </p:cNvCxnSpPr>
              <p:nvPr/>
            </p:nvCxnSpPr>
            <p:spPr>
              <a:xfrm flipH="1">
                <a:off x="934720" y="2069565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1618211" y="3087511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2318635" y="4122390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/>
            <p:cNvGrpSpPr/>
            <p:nvPr/>
          </p:nvGrpSpPr>
          <p:grpSpPr>
            <a:xfrm>
              <a:off x="3029208" y="2086811"/>
              <a:ext cx="1383915" cy="2918371"/>
              <a:chOff x="934720" y="2069565"/>
              <a:chExt cx="1383915" cy="291837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flipH="1">
                <a:off x="934720" y="2069565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1618211" y="3087511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2318635" y="4122390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5123696" y="2104057"/>
              <a:ext cx="1383915" cy="2918371"/>
              <a:chOff x="934720" y="2069565"/>
              <a:chExt cx="1383915" cy="2918371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flipH="1">
                <a:off x="934720" y="2069565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1618211" y="3087511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>
                <a:off x="2318635" y="4122390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7218184" y="2053571"/>
              <a:ext cx="1383915" cy="2918371"/>
              <a:chOff x="934720" y="2069565"/>
              <a:chExt cx="1383915" cy="2918371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 flipH="1">
                <a:off x="934720" y="2069565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1618211" y="3087511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>
                <a:off x="2318635" y="4122390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ounded Rectangular Callout 6"/>
          <p:cNvSpPr/>
          <p:nvPr/>
        </p:nvSpPr>
        <p:spPr>
          <a:xfrm>
            <a:off x="287867" y="1248100"/>
            <a:ext cx="931329" cy="688424"/>
          </a:xfrm>
          <a:prstGeom prst="wedgeRoundRectCallout">
            <a:avLst>
              <a:gd name="adj1" fmla="val 68258"/>
              <a:gd name="adj2" fmla="val 103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</a:rPr>
              <a:t>C</a:t>
            </a:r>
            <a:r>
              <a:rPr lang="en-US" sz="3200" baseline="-25000" dirty="0" smtClean="0">
                <a:solidFill>
                  <a:prstClr val="black"/>
                </a:solidFill>
              </a:rPr>
              <a:t>1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sp>
        <p:nvSpPr>
          <p:cNvPr id="155" name="Rounded Rectangular Callout 154"/>
          <p:cNvSpPr/>
          <p:nvPr/>
        </p:nvSpPr>
        <p:spPr>
          <a:xfrm>
            <a:off x="287867" y="2200303"/>
            <a:ext cx="931329" cy="688424"/>
          </a:xfrm>
          <a:prstGeom prst="wedgeRoundRectCallout">
            <a:avLst>
              <a:gd name="adj1" fmla="val 126440"/>
              <a:gd name="adj2" fmla="val -436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</a:rPr>
              <a:t>C</a:t>
            </a:r>
            <a:r>
              <a:rPr lang="en-US" sz="3200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6" name="Rounded Rectangular Callout 155"/>
          <p:cNvSpPr/>
          <p:nvPr/>
        </p:nvSpPr>
        <p:spPr>
          <a:xfrm>
            <a:off x="287867" y="3117441"/>
            <a:ext cx="931329" cy="688424"/>
          </a:xfrm>
          <a:prstGeom prst="wedgeRoundRectCallout">
            <a:avLst>
              <a:gd name="adj1" fmla="val 182804"/>
              <a:gd name="adj2" fmla="val -1666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</a:rPr>
              <a:t>C</a:t>
            </a:r>
            <a:r>
              <a:rPr lang="en-US" sz="3200" baseline="-25000" dirty="0" smtClean="0">
                <a:solidFill>
                  <a:prstClr val="black"/>
                </a:solidFill>
              </a:rPr>
              <a:t>3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sp>
        <p:nvSpPr>
          <p:cNvPr id="157" name="Rounded Rectangular Callout 156"/>
          <p:cNvSpPr/>
          <p:nvPr/>
        </p:nvSpPr>
        <p:spPr>
          <a:xfrm>
            <a:off x="1733199" y="1337734"/>
            <a:ext cx="931329" cy="558412"/>
          </a:xfrm>
          <a:prstGeom prst="wedgeRoundRectCallout">
            <a:avLst>
              <a:gd name="adj1" fmla="val 100985"/>
              <a:gd name="adj2" fmla="val -682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</a:rPr>
              <a:t>C</a:t>
            </a:r>
            <a:r>
              <a:rPr lang="en-US" sz="3200" baseline="-25000" dirty="0">
                <a:solidFill>
                  <a:prstClr val="black"/>
                </a:solidFill>
              </a:rPr>
              <a:t>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7466" y="3805865"/>
            <a:ext cx="7057901" cy="2810932"/>
            <a:chOff x="687466" y="3805865"/>
            <a:chExt cx="7057901" cy="2810932"/>
          </a:xfrm>
        </p:grpSpPr>
        <p:grpSp>
          <p:nvGrpSpPr>
            <p:cNvPr id="75" name="Group 74"/>
            <p:cNvGrpSpPr/>
            <p:nvPr/>
          </p:nvGrpSpPr>
          <p:grpSpPr>
            <a:xfrm>
              <a:off x="1219196" y="4426299"/>
              <a:ext cx="6526171" cy="2190498"/>
              <a:chOff x="1185332" y="1778003"/>
              <a:chExt cx="7315200" cy="2455334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7349069" y="1778003"/>
                <a:ext cx="931333" cy="245533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504264" y="1778003"/>
                <a:ext cx="931333" cy="245533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98798" y="1778003"/>
                <a:ext cx="931333" cy="245533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591734" y="1778003"/>
                <a:ext cx="931333" cy="245533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1185332" y="2394372"/>
                <a:ext cx="73152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1185332" y="2807545"/>
                <a:ext cx="73152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1185332" y="3220718"/>
                <a:ext cx="73152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1185332" y="3853542"/>
                <a:ext cx="73152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1733199" y="3805865"/>
              <a:ext cx="5680186" cy="584776"/>
              <a:chOff x="1778001" y="1142434"/>
              <a:chExt cx="6366933" cy="655477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1778001" y="1142434"/>
                <a:ext cx="64346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268133" y="1142434"/>
                <a:ext cx="64346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656667" y="1142434"/>
                <a:ext cx="64346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079067" y="1142434"/>
                <a:ext cx="64346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…</a:t>
                </a:r>
                <a:endParaRPr lang="en-US" sz="3200" baseline="-25000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7501467" y="1142434"/>
                <a:ext cx="643467" cy="655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/>
                  <a:t>C</a:t>
                </a:r>
                <a:r>
                  <a:rPr lang="en-US" sz="3200" baseline="-25000" dirty="0" err="1"/>
                  <a:t>h</a:t>
                </a:r>
                <a:endParaRPr lang="en-US" sz="3200" baseline="-25000" dirty="0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687466" y="4495420"/>
              <a:ext cx="574062" cy="2111198"/>
              <a:chOff x="94801" y="2226356"/>
              <a:chExt cx="574062" cy="2111198"/>
            </a:xfrm>
          </p:grpSpPr>
          <p:sp>
            <p:nvSpPr>
              <p:cNvPr id="159" name="TextBox 158"/>
              <p:cNvSpPr txBox="1"/>
              <p:nvPr/>
            </p:nvSpPr>
            <p:spPr>
              <a:xfrm>
                <a:off x="94801" y="2226356"/>
                <a:ext cx="57406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</a:t>
                </a:r>
                <a:r>
                  <a:rPr lang="en-US" sz="3200" baseline="-25000" dirty="0" smtClean="0"/>
                  <a:t>1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94801" y="2661787"/>
                <a:ext cx="57406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</a:t>
                </a:r>
                <a:r>
                  <a:rPr lang="en-US" sz="3200" baseline="-25000" dirty="0"/>
                  <a:t>2</a:t>
                </a:r>
                <a:endParaRPr lang="en-US" sz="3200" baseline="-25000" dirty="0" smtClean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94801" y="3097218"/>
                <a:ext cx="57406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</a:t>
                </a:r>
                <a:r>
                  <a:rPr lang="en-US" sz="3200" baseline="-25000" dirty="0" smtClean="0"/>
                  <a:t>3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94801" y="3752778"/>
                <a:ext cx="57406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/>
                  <a:t>P</a:t>
                </a:r>
                <a:r>
                  <a:rPr lang="en-US" sz="3200" baseline="-25000" dirty="0" err="1" smtClean="0"/>
                  <a:t>h</a:t>
                </a:r>
                <a:endParaRPr lang="en-US" sz="3200" baseline="-25000" dirty="0" smtClean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5400000">
              <a:off x="5858929" y="5723470"/>
              <a:ext cx="508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163" name="TextBox 162"/>
            <p:cNvSpPr txBox="1"/>
            <p:nvPr/>
          </p:nvSpPr>
          <p:spPr>
            <a:xfrm rot="5400000">
              <a:off x="778928" y="5869690"/>
              <a:ext cx="50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416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5" grpId="0" animBg="1"/>
      <p:bldP spid="156" grpId="0" animBg="1"/>
      <p:bldP spid="1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23495"/>
          </a:xfrm>
        </p:spPr>
        <p:txBody>
          <a:bodyPr>
            <a:normAutofit/>
          </a:bodyPr>
          <a:lstStyle/>
          <a:p>
            <a:r>
              <a:rPr lang="en-US" dirty="0" smtClean="0"/>
              <a:t>Grid-Minor Theorem </a:t>
            </a:r>
            <a:br>
              <a:rPr lang="en-US" dirty="0" smtClean="0"/>
            </a:br>
            <a:r>
              <a:rPr lang="en-US" sz="4000" dirty="0" smtClean="0">
                <a:solidFill>
                  <a:srgbClr val="612604"/>
                </a:solidFill>
              </a:rPr>
              <a:t> </a:t>
            </a:r>
            <a:r>
              <a:rPr lang="en-US" dirty="0" smtClean="0"/>
              <a:t>[Robertson, Seymour ‘86]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08190"/>
            <a:ext cx="8263467" cy="1227677"/>
          </a:xfrm>
          <a:ln>
            <a:solidFill>
              <a:srgbClr val="800000"/>
            </a:solidFill>
          </a:ln>
        </p:spPr>
        <p:txBody>
          <a:bodyPr/>
          <a:lstStyle/>
          <a:p>
            <a:pPr marL="400050" lvl="1" indent="0">
              <a:buNone/>
            </a:pPr>
            <a:r>
              <a:rPr lang="en-US" dirty="0" err="1" smtClean="0">
                <a:solidFill>
                  <a:srgbClr val="89101B"/>
                </a:solidFill>
              </a:rPr>
              <a:t>Thm</a:t>
            </a:r>
            <a:r>
              <a:rPr lang="en-US" dirty="0" smtClean="0">
                <a:solidFill>
                  <a:srgbClr val="89101B"/>
                </a:solidFill>
              </a:rPr>
              <a:t>: </a:t>
            </a:r>
            <a:r>
              <a:rPr lang="en-US" dirty="0" smtClean="0"/>
              <a:t>If the </a:t>
            </a:r>
            <a:r>
              <a:rPr lang="en-US" dirty="0" err="1" smtClean="0">
                <a:solidFill>
                  <a:srgbClr val="FF0000"/>
                </a:solidFill>
              </a:rPr>
              <a:t>treewidth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G is large, then G contains a large grid minor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5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</a:t>
            </a:r>
            <a:r>
              <a:rPr lang="en-US" dirty="0" err="1" smtClean="0"/>
              <a:t>vs</a:t>
            </a:r>
            <a:r>
              <a:rPr lang="en-US" dirty="0" smtClean="0"/>
              <a:t> Indirect Path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15996" y="1782659"/>
            <a:ext cx="652617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15996" y="2639911"/>
            <a:ext cx="652617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15996" y="3531029"/>
            <a:ext cx="652617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15996" y="4489879"/>
            <a:ext cx="652617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1557875" y="1714927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57200" y="2044707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589116" y="2319027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996449" y="2571331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3"/>
            <a:endCxn id="10" idx="6"/>
          </p:cNvCxnSpPr>
          <p:nvPr/>
        </p:nvCxnSpPr>
        <p:spPr>
          <a:xfrm flipH="1">
            <a:off x="594360" y="1832000"/>
            <a:ext cx="983602" cy="281287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1"/>
            <a:endCxn id="10" idx="5"/>
          </p:cNvCxnSpPr>
          <p:nvPr/>
        </p:nvCxnSpPr>
        <p:spPr>
          <a:xfrm flipH="1" flipV="1">
            <a:off x="574273" y="2161780"/>
            <a:ext cx="2034930" cy="177334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7"/>
            <a:endCxn id="11" idx="3"/>
          </p:cNvCxnSpPr>
          <p:nvPr/>
        </p:nvCxnSpPr>
        <p:spPr>
          <a:xfrm flipV="1">
            <a:off x="2113522" y="2436100"/>
            <a:ext cx="495681" cy="155318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spect="1"/>
          </p:cNvSpPr>
          <p:nvPr/>
        </p:nvSpPr>
        <p:spPr>
          <a:xfrm>
            <a:off x="1557875" y="2181867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487342" y="1714927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130809" y="346795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011342" y="259141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4"/>
            <a:endCxn id="25" idx="0"/>
          </p:cNvCxnSpPr>
          <p:nvPr/>
        </p:nvCxnSpPr>
        <p:spPr>
          <a:xfrm>
            <a:off x="4555922" y="1852087"/>
            <a:ext cx="643467" cy="1615868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5" idx="7"/>
          </p:cNvCxnSpPr>
          <p:nvPr/>
        </p:nvCxnSpPr>
        <p:spPr>
          <a:xfrm flipH="1">
            <a:off x="5247882" y="2728578"/>
            <a:ext cx="815971" cy="759464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ular Callout 31"/>
          <p:cNvSpPr/>
          <p:nvPr/>
        </p:nvSpPr>
        <p:spPr>
          <a:xfrm>
            <a:off x="287867" y="2946400"/>
            <a:ext cx="1998133" cy="1388533"/>
          </a:xfrm>
          <a:prstGeom prst="wedgeRoundRectCallout">
            <a:avLst>
              <a:gd name="adj1" fmla="val -2189"/>
              <a:gd name="adj2" fmla="val -8760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Direct path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5267969" y="3996267"/>
            <a:ext cx="1998133" cy="1388533"/>
          </a:xfrm>
          <a:prstGeom prst="wedgeRoundRectCallout">
            <a:avLst>
              <a:gd name="adj1" fmla="val -33545"/>
              <a:gd name="adj2" fmla="val -9980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Indirect path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7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3"/>
            <a:ext cx="8229600" cy="1143000"/>
          </a:xfrm>
        </p:spPr>
        <p:txBody>
          <a:bodyPr/>
          <a:lstStyle/>
          <a:p>
            <a:r>
              <a:rPr lang="en-US" dirty="0" smtClean="0"/>
              <a:t>Building the Grid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357414" y="1087122"/>
            <a:ext cx="6599109" cy="2743200"/>
            <a:chOff x="843280" y="1913467"/>
            <a:chExt cx="7813018" cy="3247813"/>
          </a:xfrm>
        </p:grpSpPr>
        <p:grpSp>
          <p:nvGrpSpPr>
            <p:cNvPr id="90" name="Group 89"/>
            <p:cNvGrpSpPr/>
            <p:nvPr/>
          </p:nvGrpSpPr>
          <p:grpSpPr>
            <a:xfrm>
              <a:off x="843280" y="1913467"/>
              <a:ext cx="7813018" cy="182880"/>
              <a:chOff x="873760" y="1913467"/>
              <a:chExt cx="7813018" cy="182880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1046791" y="2007981"/>
                <a:ext cx="754854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87376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1567409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226105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2954707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3648356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4342005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035654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5729303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6422952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7116601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781025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850389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843280" y="2935111"/>
              <a:ext cx="7813018" cy="182880"/>
              <a:chOff x="873760" y="1913467"/>
              <a:chExt cx="7813018" cy="18288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1046791" y="2007981"/>
                <a:ext cx="754854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87376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1567409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226105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2954707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3648356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4342005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5035654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5729303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6422952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7116601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781025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850389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43280" y="3956755"/>
              <a:ext cx="7813018" cy="182880"/>
              <a:chOff x="873760" y="1913467"/>
              <a:chExt cx="7813018" cy="18288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1046791" y="2007981"/>
                <a:ext cx="754854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87376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1567409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226105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2954707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3648356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4342005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5035654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5729303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6422952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7116601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781025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850389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843280" y="4978400"/>
              <a:ext cx="7813018" cy="182880"/>
              <a:chOff x="873760" y="1913467"/>
              <a:chExt cx="7813018" cy="18288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1046791" y="2007981"/>
                <a:ext cx="754854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87376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1567409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226105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2954707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3648356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4342005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5035654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5729303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6422952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7116601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7810250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8503898" y="191346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934720" y="2069565"/>
              <a:ext cx="1383915" cy="2918371"/>
              <a:chOff x="934720" y="2069565"/>
              <a:chExt cx="1383915" cy="2918371"/>
            </a:xfrm>
          </p:grpSpPr>
          <p:cxnSp>
            <p:nvCxnSpPr>
              <p:cNvPr id="134" name="Straight Connector 133"/>
              <p:cNvCxnSpPr>
                <a:stCxn id="4" idx="5"/>
                <a:endCxn id="93" idx="0"/>
              </p:cNvCxnSpPr>
              <p:nvPr/>
            </p:nvCxnSpPr>
            <p:spPr>
              <a:xfrm flipH="1">
                <a:off x="934720" y="2069565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1618211" y="3087511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2318635" y="4122390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/>
            <p:cNvGrpSpPr/>
            <p:nvPr/>
          </p:nvGrpSpPr>
          <p:grpSpPr>
            <a:xfrm>
              <a:off x="3029208" y="2086811"/>
              <a:ext cx="1383915" cy="2918371"/>
              <a:chOff x="934720" y="2069565"/>
              <a:chExt cx="1383915" cy="291837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flipH="1">
                <a:off x="934720" y="2069565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1618211" y="3087511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2318635" y="4122390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5123696" y="2104057"/>
              <a:ext cx="1383915" cy="2918371"/>
              <a:chOff x="934720" y="2069565"/>
              <a:chExt cx="1383915" cy="2918371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flipH="1">
                <a:off x="934720" y="2069565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1618211" y="3087511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>
                <a:off x="2318635" y="4122390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7218184" y="2053571"/>
              <a:ext cx="1383915" cy="2918371"/>
              <a:chOff x="934720" y="2069565"/>
              <a:chExt cx="1383915" cy="2918371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 flipH="1">
                <a:off x="934720" y="2069565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1618211" y="3087511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>
                <a:off x="2318635" y="4122390"/>
                <a:ext cx="0" cy="865546"/>
              </a:xfrm>
              <a:prstGeom prst="line">
                <a:avLst/>
              </a:prstGeom>
              <a:ln w="38100" cmpd="sng">
                <a:solidFill>
                  <a:srgbClr val="89101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1733199" y="3805865"/>
            <a:ext cx="5680186" cy="584776"/>
            <a:chOff x="1778001" y="1142434"/>
            <a:chExt cx="6366933" cy="655477"/>
          </a:xfrm>
        </p:grpSpPr>
        <p:sp>
          <p:nvSpPr>
            <p:cNvPr id="150" name="TextBox 149"/>
            <p:cNvSpPr txBox="1"/>
            <p:nvPr/>
          </p:nvSpPr>
          <p:spPr>
            <a:xfrm>
              <a:off x="1778001" y="1142434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68133" y="1142434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656667" y="1142434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079067" y="1142434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baseline="-250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501467" y="1142434"/>
              <a:ext cx="643467" cy="655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/>
                <a:t>h</a:t>
              </a:r>
              <a:endParaRPr lang="en-US" sz="3200" baseline="-25000" dirty="0"/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287867" y="1248100"/>
            <a:ext cx="931329" cy="688424"/>
          </a:xfrm>
          <a:prstGeom prst="wedgeRoundRectCallout">
            <a:avLst>
              <a:gd name="adj1" fmla="val 68258"/>
              <a:gd name="adj2" fmla="val 1039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</a:rPr>
              <a:t>C</a:t>
            </a:r>
            <a:r>
              <a:rPr lang="en-US" sz="3200" baseline="-25000" dirty="0" smtClean="0">
                <a:solidFill>
                  <a:prstClr val="black"/>
                </a:solidFill>
              </a:rPr>
              <a:t>1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sp>
        <p:nvSpPr>
          <p:cNvPr id="155" name="Rounded Rectangular Callout 154"/>
          <p:cNvSpPr/>
          <p:nvPr/>
        </p:nvSpPr>
        <p:spPr>
          <a:xfrm>
            <a:off x="287867" y="2200303"/>
            <a:ext cx="931329" cy="688424"/>
          </a:xfrm>
          <a:prstGeom prst="wedgeRoundRectCallout">
            <a:avLst>
              <a:gd name="adj1" fmla="val 126440"/>
              <a:gd name="adj2" fmla="val -436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</a:rPr>
              <a:t>C</a:t>
            </a:r>
            <a:r>
              <a:rPr lang="en-US" sz="3200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6" name="Rounded Rectangular Callout 155"/>
          <p:cNvSpPr/>
          <p:nvPr/>
        </p:nvSpPr>
        <p:spPr>
          <a:xfrm>
            <a:off x="287867" y="3117441"/>
            <a:ext cx="931329" cy="688424"/>
          </a:xfrm>
          <a:prstGeom prst="wedgeRoundRectCallout">
            <a:avLst>
              <a:gd name="adj1" fmla="val 182804"/>
              <a:gd name="adj2" fmla="val -1666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</a:rPr>
              <a:t>C</a:t>
            </a:r>
            <a:r>
              <a:rPr lang="en-US" sz="3200" baseline="-25000" dirty="0" smtClean="0">
                <a:solidFill>
                  <a:prstClr val="black"/>
                </a:solidFill>
              </a:rPr>
              <a:t>3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sp>
        <p:nvSpPr>
          <p:cNvPr id="157" name="Rounded Rectangular Callout 156"/>
          <p:cNvSpPr/>
          <p:nvPr/>
        </p:nvSpPr>
        <p:spPr>
          <a:xfrm>
            <a:off x="1733199" y="1337734"/>
            <a:ext cx="931329" cy="558412"/>
          </a:xfrm>
          <a:prstGeom prst="wedgeRoundRectCallout">
            <a:avLst>
              <a:gd name="adj1" fmla="val 100985"/>
              <a:gd name="adj2" fmla="val -682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</a:rPr>
              <a:t>C</a:t>
            </a:r>
            <a:r>
              <a:rPr lang="en-US" sz="3200" baseline="-250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95036" y="1250800"/>
            <a:ext cx="6220294" cy="20662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For each </a:t>
            </a:r>
            <a:r>
              <a:rPr lang="en-US" sz="2800" dirty="0" err="1" smtClean="0">
                <a:solidFill>
                  <a:srgbClr val="000000"/>
                </a:solidFill>
              </a:rPr>
              <a:t>C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, we’ll be looking for a direct path connecting some consecutive pair of horizontal paths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687466" y="3805865"/>
            <a:ext cx="7057901" cy="2810932"/>
            <a:chOff x="687466" y="3805865"/>
            <a:chExt cx="7057901" cy="2810932"/>
          </a:xfrm>
        </p:grpSpPr>
        <p:grpSp>
          <p:nvGrpSpPr>
            <p:cNvPr id="159" name="Group 158"/>
            <p:cNvGrpSpPr/>
            <p:nvPr/>
          </p:nvGrpSpPr>
          <p:grpSpPr>
            <a:xfrm>
              <a:off x="1219196" y="4426299"/>
              <a:ext cx="6526171" cy="2190498"/>
              <a:chOff x="1185332" y="1778003"/>
              <a:chExt cx="7315200" cy="2455334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7349069" y="1778003"/>
                <a:ext cx="931333" cy="245533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4504264" y="1778003"/>
                <a:ext cx="931333" cy="245533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098798" y="1778003"/>
                <a:ext cx="931333" cy="245533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591734" y="1778003"/>
                <a:ext cx="931333" cy="245533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/>
              <p:cNvCxnSpPr/>
              <p:nvPr/>
            </p:nvCxnSpPr>
            <p:spPr>
              <a:xfrm flipV="1">
                <a:off x="1185332" y="2394372"/>
                <a:ext cx="73152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1185332" y="2807545"/>
                <a:ext cx="73152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V="1">
                <a:off x="1185332" y="3220718"/>
                <a:ext cx="73152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V="1">
                <a:off x="1185332" y="3853542"/>
                <a:ext cx="73152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1733199" y="3805865"/>
              <a:ext cx="5680186" cy="584776"/>
              <a:chOff x="1778001" y="1142434"/>
              <a:chExt cx="6366933" cy="655477"/>
            </a:xfrm>
          </p:grpSpPr>
          <p:sp>
            <p:nvSpPr>
              <p:cNvPr id="168" name="TextBox 167"/>
              <p:cNvSpPr txBox="1"/>
              <p:nvPr/>
            </p:nvSpPr>
            <p:spPr>
              <a:xfrm>
                <a:off x="1778001" y="1142434"/>
                <a:ext cx="64346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r>
                  <a:rPr lang="en-US" sz="3200" baseline="-25000" dirty="0" smtClean="0"/>
                  <a:t>1</a:t>
                </a:r>
                <a:endParaRPr lang="en-US" sz="3200" baseline="-25000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3268133" y="1142434"/>
                <a:ext cx="64346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4656667" y="1142434"/>
                <a:ext cx="64346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6079067" y="1142434"/>
                <a:ext cx="64346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…</a:t>
                </a:r>
                <a:endParaRPr lang="en-US" sz="3200" baseline="-25000" dirty="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7501467" y="1142434"/>
                <a:ext cx="643467" cy="655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/>
                  <a:t>C</a:t>
                </a:r>
                <a:r>
                  <a:rPr lang="en-US" sz="3200" baseline="-25000" dirty="0" err="1"/>
                  <a:t>h</a:t>
                </a:r>
                <a:endParaRPr lang="en-US" sz="3200" baseline="-25000" dirty="0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687466" y="4495420"/>
              <a:ext cx="574062" cy="2111198"/>
              <a:chOff x="94801" y="2226356"/>
              <a:chExt cx="574062" cy="2111198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94801" y="2226356"/>
                <a:ext cx="57406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</a:t>
                </a:r>
                <a:r>
                  <a:rPr lang="en-US" sz="3200" baseline="-25000" dirty="0" smtClean="0"/>
                  <a:t>1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94801" y="2661787"/>
                <a:ext cx="57406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</a:t>
                </a:r>
                <a:r>
                  <a:rPr lang="en-US" sz="3200" baseline="-25000" dirty="0"/>
                  <a:t>2</a:t>
                </a:r>
                <a:endParaRPr lang="en-US" sz="3200" baseline="-25000" dirty="0" smtClean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94801" y="3097218"/>
                <a:ext cx="57406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</a:t>
                </a:r>
                <a:r>
                  <a:rPr lang="en-US" sz="3200" baseline="-25000" dirty="0" smtClean="0"/>
                  <a:t>3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94801" y="3752778"/>
                <a:ext cx="57406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/>
                  <a:t>P</a:t>
                </a:r>
                <a:r>
                  <a:rPr lang="en-US" sz="3200" baseline="-25000" dirty="0" err="1" smtClean="0"/>
                  <a:t>h</a:t>
                </a:r>
                <a:endParaRPr lang="en-US" sz="3200" baseline="-25000" dirty="0" smtClean="0"/>
              </a:p>
            </p:txBody>
          </p:sp>
        </p:grpSp>
        <p:sp>
          <p:nvSpPr>
            <p:cNvPr id="162" name="TextBox 161"/>
            <p:cNvSpPr txBox="1"/>
            <p:nvPr/>
          </p:nvSpPr>
          <p:spPr>
            <a:xfrm rot="5400000">
              <a:off x="5858929" y="5723470"/>
              <a:ext cx="508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163" name="TextBox 162"/>
            <p:cNvSpPr txBox="1"/>
            <p:nvPr/>
          </p:nvSpPr>
          <p:spPr>
            <a:xfrm rot="5400000">
              <a:off x="778928" y="5869690"/>
              <a:ext cx="50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903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I</a:t>
            </a:r>
            <a:r>
              <a:rPr lang="en-US" dirty="0" smtClean="0"/>
              <a:t>nside Clusters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3599" y="2200143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2663" y="2531688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44435" y="1417638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92663" y="3022755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2663" y="3513822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663" y="4004889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4801" y="2226356"/>
            <a:ext cx="574062" cy="1891069"/>
            <a:chOff x="94801" y="2226356"/>
            <a:chExt cx="574062" cy="1891069"/>
          </a:xfrm>
        </p:grpSpPr>
        <p:sp>
          <p:nvSpPr>
            <p:cNvPr id="25" name="TextBox 24"/>
            <p:cNvSpPr txBox="1"/>
            <p:nvPr/>
          </p:nvSpPr>
          <p:spPr>
            <a:xfrm>
              <a:off x="94801" y="2226356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801" y="266178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801" y="3097218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4801" y="353264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96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I</a:t>
            </a:r>
            <a:r>
              <a:rPr lang="en-US" dirty="0" smtClean="0"/>
              <a:t>nside Clusters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3599" y="2200143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2663" y="2531688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44435" y="1417638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92663" y="3022755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2663" y="3513822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663" y="4004889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1388533" y="246310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64267" y="224347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93635" y="295417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249917" y="277399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333737" y="344524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319953" y="368341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05346" y="392268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6"/>
            <a:endCxn id="10" idx="2"/>
          </p:cNvCxnSpPr>
          <p:nvPr/>
        </p:nvCxnSpPr>
        <p:spPr>
          <a:xfrm flipV="1">
            <a:off x="1525693" y="2312058"/>
            <a:ext cx="438574" cy="2196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4"/>
            <a:endCxn id="11" idx="1"/>
          </p:cNvCxnSpPr>
          <p:nvPr/>
        </p:nvCxnSpPr>
        <p:spPr>
          <a:xfrm>
            <a:off x="1457113" y="2600268"/>
            <a:ext cx="256609" cy="373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  <a:endCxn id="12" idx="1"/>
          </p:cNvCxnSpPr>
          <p:nvPr/>
        </p:nvCxnSpPr>
        <p:spPr>
          <a:xfrm>
            <a:off x="2032847" y="2380638"/>
            <a:ext cx="237157" cy="4134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3" idx="1"/>
          </p:cNvCxnSpPr>
          <p:nvPr/>
        </p:nvCxnSpPr>
        <p:spPr>
          <a:xfrm>
            <a:off x="2333737" y="2884615"/>
            <a:ext cx="20087" cy="5807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13" idx="2"/>
          </p:cNvCxnSpPr>
          <p:nvPr/>
        </p:nvCxnSpPr>
        <p:spPr>
          <a:xfrm>
            <a:off x="1810708" y="3071248"/>
            <a:ext cx="523029" cy="442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4"/>
            <a:endCxn id="15" idx="1"/>
          </p:cNvCxnSpPr>
          <p:nvPr/>
        </p:nvCxnSpPr>
        <p:spPr>
          <a:xfrm flipH="1">
            <a:off x="1725433" y="3091335"/>
            <a:ext cx="36782" cy="8514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3"/>
            <a:endCxn id="14" idx="0"/>
          </p:cNvCxnSpPr>
          <p:nvPr/>
        </p:nvCxnSpPr>
        <p:spPr>
          <a:xfrm flipH="1">
            <a:off x="1388533" y="3071248"/>
            <a:ext cx="325189" cy="6121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0" idx="1"/>
          </p:cNvCxnSpPr>
          <p:nvPr/>
        </p:nvCxnSpPr>
        <p:spPr>
          <a:xfrm>
            <a:off x="1437027" y="3784008"/>
            <a:ext cx="1223813" cy="1867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640753" y="395070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4801" y="2226356"/>
            <a:ext cx="574062" cy="1891069"/>
            <a:chOff x="94801" y="2226356"/>
            <a:chExt cx="574062" cy="1891069"/>
          </a:xfrm>
        </p:grpSpPr>
        <p:sp>
          <p:nvSpPr>
            <p:cNvPr id="45" name="TextBox 44"/>
            <p:cNvSpPr txBox="1"/>
            <p:nvPr/>
          </p:nvSpPr>
          <p:spPr>
            <a:xfrm>
              <a:off x="94801" y="2226356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801" y="266178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801" y="3097218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801" y="353264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  <p:sp>
        <p:nvSpPr>
          <p:cNvPr id="49" name="Oval 48"/>
          <p:cNvSpPr>
            <a:spLocks noChangeAspect="1"/>
          </p:cNvSpPr>
          <p:nvPr/>
        </p:nvSpPr>
        <p:spPr>
          <a:xfrm>
            <a:off x="5177367" y="1864562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177367" y="290114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536267" y="293131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929967" y="175432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54105" y="1461935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1585" y="2934513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/>
              <a:t>2</a:t>
            </a:r>
            <a:endParaRPr lang="en-US" sz="3200" baseline="-250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668336" y="303428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12847" y="1670911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18617" y="4068226"/>
            <a:ext cx="3822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Path </a:t>
            </a:r>
            <a:r>
              <a:rPr lang="en-US" sz="3200" dirty="0"/>
              <a:t>graph H</a:t>
            </a:r>
            <a:r>
              <a:rPr lang="en-US" sz="3200" baseline="-25000" dirty="0"/>
              <a:t>i</a:t>
            </a:r>
            <a:r>
              <a:rPr lang="en-US" sz="3200" dirty="0" smtClean="0"/>
              <a:t> for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55228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I</a:t>
            </a:r>
            <a:r>
              <a:rPr lang="en-US" dirty="0" smtClean="0"/>
              <a:t>nside Clusters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3599" y="2200143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2663" y="2531688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44435" y="1417638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92663" y="3022755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2663" y="3513822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663" y="4004889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1388533" y="246310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64267" y="224347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93635" y="295417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249917" y="277399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333737" y="344524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319953" y="368341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05346" y="392268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6"/>
            <a:endCxn id="10" idx="2"/>
          </p:cNvCxnSpPr>
          <p:nvPr/>
        </p:nvCxnSpPr>
        <p:spPr>
          <a:xfrm flipV="1">
            <a:off x="1525693" y="2312058"/>
            <a:ext cx="438574" cy="2196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4"/>
            <a:endCxn id="11" idx="1"/>
          </p:cNvCxnSpPr>
          <p:nvPr/>
        </p:nvCxnSpPr>
        <p:spPr>
          <a:xfrm>
            <a:off x="1457113" y="2600268"/>
            <a:ext cx="256609" cy="373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  <a:endCxn id="12" idx="1"/>
          </p:cNvCxnSpPr>
          <p:nvPr/>
        </p:nvCxnSpPr>
        <p:spPr>
          <a:xfrm>
            <a:off x="2032847" y="2380638"/>
            <a:ext cx="237157" cy="4134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3" idx="1"/>
          </p:cNvCxnSpPr>
          <p:nvPr/>
        </p:nvCxnSpPr>
        <p:spPr>
          <a:xfrm>
            <a:off x="2333737" y="2884615"/>
            <a:ext cx="20087" cy="5807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13" idx="2"/>
          </p:cNvCxnSpPr>
          <p:nvPr/>
        </p:nvCxnSpPr>
        <p:spPr>
          <a:xfrm>
            <a:off x="1810708" y="3071248"/>
            <a:ext cx="523029" cy="442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4"/>
            <a:endCxn id="15" idx="1"/>
          </p:cNvCxnSpPr>
          <p:nvPr/>
        </p:nvCxnSpPr>
        <p:spPr>
          <a:xfrm flipH="1">
            <a:off x="1725433" y="3091335"/>
            <a:ext cx="36782" cy="8514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3"/>
            <a:endCxn id="14" idx="0"/>
          </p:cNvCxnSpPr>
          <p:nvPr/>
        </p:nvCxnSpPr>
        <p:spPr>
          <a:xfrm flipH="1">
            <a:off x="1388533" y="3071248"/>
            <a:ext cx="325189" cy="6121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0" idx="1"/>
          </p:cNvCxnSpPr>
          <p:nvPr/>
        </p:nvCxnSpPr>
        <p:spPr>
          <a:xfrm>
            <a:off x="1437027" y="3784008"/>
            <a:ext cx="1223813" cy="1867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640753" y="395070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4801" y="2226356"/>
            <a:ext cx="574062" cy="1891069"/>
            <a:chOff x="94801" y="2226356"/>
            <a:chExt cx="574062" cy="1891069"/>
          </a:xfrm>
        </p:grpSpPr>
        <p:sp>
          <p:nvSpPr>
            <p:cNvPr id="45" name="TextBox 44"/>
            <p:cNvSpPr txBox="1"/>
            <p:nvPr/>
          </p:nvSpPr>
          <p:spPr>
            <a:xfrm>
              <a:off x="94801" y="2226356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801" y="266178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801" y="3097218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801" y="353264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  <p:sp>
        <p:nvSpPr>
          <p:cNvPr id="49" name="Oval 48"/>
          <p:cNvSpPr>
            <a:spLocks noChangeAspect="1"/>
          </p:cNvSpPr>
          <p:nvPr/>
        </p:nvSpPr>
        <p:spPr>
          <a:xfrm>
            <a:off x="5177367" y="1864562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177367" y="290114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536267" y="293131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929967" y="175432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54105" y="1461935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1585" y="2934513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/>
              <a:t>2</a:t>
            </a:r>
            <a:endParaRPr lang="en-US" sz="3200" baseline="-250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668336" y="303428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12847" y="1670911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67649" y="2020660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9" idx="5"/>
            <a:endCxn id="51" idx="1"/>
          </p:cNvCxnSpPr>
          <p:nvPr/>
        </p:nvCxnSpPr>
        <p:spPr>
          <a:xfrm>
            <a:off x="5333465" y="2020660"/>
            <a:ext cx="1229584" cy="93743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18617" y="4068226"/>
            <a:ext cx="3822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Path graph H</a:t>
            </a:r>
            <a:r>
              <a:rPr lang="en-US" sz="3200" baseline="-25000" dirty="0"/>
              <a:t>i</a:t>
            </a:r>
            <a:r>
              <a:rPr lang="en-US" sz="3200" dirty="0" smtClean="0"/>
              <a:t> for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99506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E2C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E2C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E2C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I</a:t>
            </a:r>
            <a:r>
              <a:rPr lang="en-US" dirty="0" smtClean="0"/>
              <a:t>nside Clusters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3599" y="2200143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2663" y="2531688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44435" y="1417638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92663" y="3022755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2663" y="3513822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663" y="4004889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1388533" y="246310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64267" y="2243478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93635" y="295417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249917" y="277399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333737" y="344524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319953" y="3683410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05346" y="392268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6"/>
            <a:endCxn id="10" idx="2"/>
          </p:cNvCxnSpPr>
          <p:nvPr/>
        </p:nvCxnSpPr>
        <p:spPr>
          <a:xfrm flipV="1">
            <a:off x="1525693" y="2312058"/>
            <a:ext cx="438574" cy="2196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4"/>
            <a:endCxn id="11" idx="1"/>
          </p:cNvCxnSpPr>
          <p:nvPr/>
        </p:nvCxnSpPr>
        <p:spPr>
          <a:xfrm>
            <a:off x="1457113" y="2600268"/>
            <a:ext cx="256609" cy="373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  <a:endCxn id="12" idx="1"/>
          </p:cNvCxnSpPr>
          <p:nvPr/>
        </p:nvCxnSpPr>
        <p:spPr>
          <a:xfrm>
            <a:off x="2032847" y="2380638"/>
            <a:ext cx="237157" cy="4134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3" idx="1"/>
          </p:cNvCxnSpPr>
          <p:nvPr/>
        </p:nvCxnSpPr>
        <p:spPr>
          <a:xfrm>
            <a:off x="2333737" y="2884615"/>
            <a:ext cx="20087" cy="5807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13" idx="2"/>
          </p:cNvCxnSpPr>
          <p:nvPr/>
        </p:nvCxnSpPr>
        <p:spPr>
          <a:xfrm>
            <a:off x="1810708" y="3071248"/>
            <a:ext cx="523029" cy="442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4"/>
            <a:endCxn id="15" idx="1"/>
          </p:cNvCxnSpPr>
          <p:nvPr/>
        </p:nvCxnSpPr>
        <p:spPr>
          <a:xfrm flipH="1">
            <a:off x="1725433" y="3091335"/>
            <a:ext cx="36782" cy="8514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3"/>
            <a:endCxn id="14" idx="0"/>
          </p:cNvCxnSpPr>
          <p:nvPr/>
        </p:nvCxnSpPr>
        <p:spPr>
          <a:xfrm flipH="1">
            <a:off x="1388533" y="3071248"/>
            <a:ext cx="325189" cy="6121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0" idx="1"/>
          </p:cNvCxnSpPr>
          <p:nvPr/>
        </p:nvCxnSpPr>
        <p:spPr>
          <a:xfrm>
            <a:off x="1437027" y="3784008"/>
            <a:ext cx="1223813" cy="1867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640753" y="395070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4801" y="2226356"/>
            <a:ext cx="574062" cy="1891069"/>
            <a:chOff x="94801" y="2226356"/>
            <a:chExt cx="574062" cy="1891069"/>
          </a:xfrm>
        </p:grpSpPr>
        <p:sp>
          <p:nvSpPr>
            <p:cNvPr id="45" name="TextBox 44"/>
            <p:cNvSpPr txBox="1"/>
            <p:nvPr/>
          </p:nvSpPr>
          <p:spPr>
            <a:xfrm>
              <a:off x="94801" y="2226356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801" y="266178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801" y="3097218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801" y="353264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  <p:sp>
        <p:nvSpPr>
          <p:cNvPr id="49" name="Oval 48"/>
          <p:cNvSpPr>
            <a:spLocks noChangeAspect="1"/>
          </p:cNvSpPr>
          <p:nvPr/>
        </p:nvSpPr>
        <p:spPr>
          <a:xfrm>
            <a:off x="5177367" y="1864562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177367" y="290114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536267" y="293131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929967" y="175432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54105" y="1461935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1585" y="2934513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/>
              <a:t>2</a:t>
            </a:r>
            <a:endParaRPr lang="en-US" sz="3200" baseline="-250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668336" y="303428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12847" y="1670911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67649" y="2020660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9" idx="5"/>
            <a:endCxn id="51" idx="1"/>
          </p:cNvCxnSpPr>
          <p:nvPr/>
        </p:nvCxnSpPr>
        <p:spPr>
          <a:xfrm>
            <a:off x="5333465" y="2020660"/>
            <a:ext cx="1229584" cy="93743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1" idx="2"/>
          </p:cNvCxnSpPr>
          <p:nvPr/>
        </p:nvCxnSpPr>
        <p:spPr>
          <a:xfrm flipH="1" flipV="1">
            <a:off x="5333465" y="2974262"/>
            <a:ext cx="1202802" cy="48493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2" idx="3"/>
          </p:cNvCxnSpPr>
          <p:nvPr/>
        </p:nvCxnSpPr>
        <p:spPr>
          <a:xfrm flipH="1">
            <a:off x="5333465" y="1910421"/>
            <a:ext cx="1623284" cy="1025896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018617" y="4068226"/>
            <a:ext cx="3822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Path graph H</a:t>
            </a:r>
            <a:r>
              <a:rPr lang="en-US" sz="3200" baseline="-25000" dirty="0"/>
              <a:t>i</a:t>
            </a:r>
            <a:r>
              <a:rPr lang="en-US" sz="3200" dirty="0" smtClean="0"/>
              <a:t> for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5202767" y="2058068"/>
            <a:ext cx="0" cy="907267"/>
          </a:xfrm>
          <a:prstGeom prst="line">
            <a:avLst/>
          </a:prstGeom>
          <a:ln w="5715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1" idx="3"/>
          </p:cNvCxnSpPr>
          <p:nvPr/>
        </p:nvCxnSpPr>
        <p:spPr>
          <a:xfrm>
            <a:off x="5287434" y="3034280"/>
            <a:ext cx="1275615" cy="53133"/>
          </a:xfrm>
          <a:prstGeom prst="line">
            <a:avLst/>
          </a:prstGeom>
          <a:ln w="5715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51" idx="0"/>
          </p:cNvCxnSpPr>
          <p:nvPr/>
        </p:nvCxnSpPr>
        <p:spPr>
          <a:xfrm flipH="1">
            <a:off x="6627707" y="1910636"/>
            <a:ext cx="329042" cy="1020679"/>
          </a:xfrm>
          <a:prstGeom prst="line">
            <a:avLst/>
          </a:prstGeom>
          <a:ln w="5715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1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I</a:t>
            </a:r>
            <a:r>
              <a:rPr lang="en-US" dirty="0" smtClean="0"/>
              <a:t>nside Clusters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70817" y="3742451"/>
            <a:ext cx="756942" cy="2286580"/>
            <a:chOff x="632326" y="1378523"/>
            <a:chExt cx="756942" cy="228658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297828" y="1754323"/>
              <a:ext cx="0" cy="1681853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206388" y="1571443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206388" y="2232749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206388" y="277521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1206388" y="3436176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2326" y="1378523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2326" y="196329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2326" y="2548075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2326" y="308032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285516" y="1417638"/>
            <a:ext cx="0" cy="5237162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3049" y="1454109"/>
            <a:ext cx="3822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Good scenario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The path graph for all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contains the same path</a:t>
            </a:r>
            <a:endParaRPr lang="en-US" sz="3200" baseline="-25000" dirty="0"/>
          </a:p>
        </p:txBody>
      </p:sp>
      <p:cxnSp>
        <p:nvCxnSpPr>
          <p:cNvPr id="63" name="Straight Connector 62"/>
          <p:cNvCxnSpPr>
            <a:stCxn id="64" idx="3"/>
            <a:endCxn id="65" idx="7"/>
          </p:cNvCxnSpPr>
          <p:nvPr/>
        </p:nvCxnSpPr>
        <p:spPr>
          <a:xfrm flipH="1">
            <a:off x="5888429" y="2972027"/>
            <a:ext cx="719066" cy="645083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spect="1"/>
          </p:cNvSpPr>
          <p:nvPr/>
        </p:nvSpPr>
        <p:spPr>
          <a:xfrm>
            <a:off x="6580713" y="2815929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5732331" y="359032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7125966" y="359032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379604" y="2180354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36740" y="3728279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/>
              <a:t>2</a:t>
            </a:r>
            <a:endParaRPr lang="en-US" sz="3200" baseline="-25000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6286598" y="3728279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86237" y="3728279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64100" y="1594513"/>
            <a:ext cx="3822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800000"/>
                </a:solidFill>
              </a:rPr>
              <a:t>“Bad” </a:t>
            </a:r>
            <a:r>
              <a:rPr lang="en-US" sz="3200" dirty="0" smtClean="0">
                <a:solidFill>
                  <a:srgbClr val="800000"/>
                </a:solidFill>
              </a:rPr>
              <a:t>scenario</a:t>
            </a:r>
            <a:r>
              <a:rPr lang="en-US" sz="3200" dirty="0" smtClean="0"/>
              <a:t>:</a:t>
            </a: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6379604" y="359032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64" idx="4"/>
            <a:endCxn id="73" idx="0"/>
          </p:cNvCxnSpPr>
          <p:nvPr/>
        </p:nvCxnSpPr>
        <p:spPr>
          <a:xfrm flipH="1">
            <a:off x="6471044" y="2998809"/>
            <a:ext cx="201109" cy="591519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4" idx="5"/>
            <a:endCxn id="66" idx="1"/>
          </p:cNvCxnSpPr>
          <p:nvPr/>
        </p:nvCxnSpPr>
        <p:spPr>
          <a:xfrm>
            <a:off x="6736811" y="2972027"/>
            <a:ext cx="415937" cy="645083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8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8" grpId="0"/>
      <p:bldP spid="69" grpId="0"/>
      <p:bldP spid="70" grpId="0"/>
      <p:bldP spid="71" grpId="0"/>
      <p:bldP spid="72" grpId="0"/>
      <p:bldP spid="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I</a:t>
            </a:r>
            <a:r>
              <a:rPr lang="en-US" dirty="0" smtClean="0"/>
              <a:t>nside Clusters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3599" y="1827617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2663" y="2159162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44435" y="1045112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92663" y="2650229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2663" y="3141296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663" y="3632363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1388533" y="209058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64267" y="187095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93635" y="258164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249917" y="240146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333737" y="307271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319953" y="331088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05346" y="355015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6"/>
            <a:endCxn id="10" idx="2"/>
          </p:cNvCxnSpPr>
          <p:nvPr/>
        </p:nvCxnSpPr>
        <p:spPr>
          <a:xfrm flipV="1">
            <a:off x="1525693" y="1939532"/>
            <a:ext cx="438574" cy="2196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4"/>
            <a:endCxn id="11" idx="1"/>
          </p:cNvCxnSpPr>
          <p:nvPr/>
        </p:nvCxnSpPr>
        <p:spPr>
          <a:xfrm>
            <a:off x="1457113" y="2227742"/>
            <a:ext cx="256609" cy="373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  <a:endCxn id="12" idx="1"/>
          </p:cNvCxnSpPr>
          <p:nvPr/>
        </p:nvCxnSpPr>
        <p:spPr>
          <a:xfrm>
            <a:off x="2032847" y="2008112"/>
            <a:ext cx="237157" cy="4134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3" idx="1"/>
          </p:cNvCxnSpPr>
          <p:nvPr/>
        </p:nvCxnSpPr>
        <p:spPr>
          <a:xfrm>
            <a:off x="2333737" y="2512089"/>
            <a:ext cx="20087" cy="5807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13" idx="2"/>
          </p:cNvCxnSpPr>
          <p:nvPr/>
        </p:nvCxnSpPr>
        <p:spPr>
          <a:xfrm>
            <a:off x="1810708" y="2698722"/>
            <a:ext cx="523029" cy="442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4"/>
            <a:endCxn id="15" idx="1"/>
          </p:cNvCxnSpPr>
          <p:nvPr/>
        </p:nvCxnSpPr>
        <p:spPr>
          <a:xfrm flipH="1">
            <a:off x="1725433" y="2718809"/>
            <a:ext cx="36782" cy="8514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3"/>
            <a:endCxn id="14" idx="0"/>
          </p:cNvCxnSpPr>
          <p:nvPr/>
        </p:nvCxnSpPr>
        <p:spPr>
          <a:xfrm flipH="1">
            <a:off x="1388533" y="2698722"/>
            <a:ext cx="325189" cy="6121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0" idx="1"/>
          </p:cNvCxnSpPr>
          <p:nvPr/>
        </p:nvCxnSpPr>
        <p:spPr>
          <a:xfrm>
            <a:off x="1437027" y="3411482"/>
            <a:ext cx="1223813" cy="1867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640753" y="357817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4801" y="1853830"/>
            <a:ext cx="574062" cy="1891069"/>
            <a:chOff x="94801" y="2226356"/>
            <a:chExt cx="574062" cy="1891069"/>
          </a:xfrm>
        </p:grpSpPr>
        <p:sp>
          <p:nvSpPr>
            <p:cNvPr id="45" name="TextBox 44"/>
            <p:cNvSpPr txBox="1"/>
            <p:nvPr/>
          </p:nvSpPr>
          <p:spPr>
            <a:xfrm>
              <a:off x="94801" y="2226356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801" y="266178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801" y="3097218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801" y="353264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  <p:sp>
        <p:nvSpPr>
          <p:cNvPr id="49" name="Oval 48"/>
          <p:cNvSpPr>
            <a:spLocks noChangeAspect="1"/>
          </p:cNvSpPr>
          <p:nvPr/>
        </p:nvSpPr>
        <p:spPr>
          <a:xfrm>
            <a:off x="5177367" y="1864562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177367" y="290114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536267" y="293131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929967" y="175432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54105" y="1461935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1585" y="2934513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/>
              <a:t>2</a:t>
            </a:r>
            <a:endParaRPr lang="en-US" sz="3200" baseline="-250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668336" y="303428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12847" y="1670911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67649" y="2020660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9" idx="5"/>
            <a:endCxn id="51" idx="1"/>
          </p:cNvCxnSpPr>
          <p:nvPr/>
        </p:nvCxnSpPr>
        <p:spPr>
          <a:xfrm>
            <a:off x="5333465" y="2020660"/>
            <a:ext cx="1229584" cy="93743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1" idx="2"/>
          </p:cNvCxnSpPr>
          <p:nvPr/>
        </p:nvCxnSpPr>
        <p:spPr>
          <a:xfrm flipH="1" flipV="1">
            <a:off x="5333465" y="2974262"/>
            <a:ext cx="1202802" cy="48493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2" idx="3"/>
          </p:cNvCxnSpPr>
          <p:nvPr/>
        </p:nvCxnSpPr>
        <p:spPr>
          <a:xfrm flipH="1">
            <a:off x="5333465" y="1910421"/>
            <a:ext cx="1623284" cy="1025896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64100" y="3607038"/>
            <a:ext cx="3822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Path graph H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for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44328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Super-Clusters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800000"/>
                </a:solidFill>
              </a:rPr>
              <a:t>Thm</a:t>
            </a:r>
            <a:r>
              <a:rPr lang="en-US" dirty="0" smtClean="0"/>
              <a:t>: for any n-vertex graph G,</a:t>
            </a:r>
          </a:p>
          <a:p>
            <a:r>
              <a:rPr lang="en-US" dirty="0" smtClean="0"/>
              <a:t>Either there is a tree in G with </a:t>
            </a:r>
            <a:r>
              <a:rPr lang="en-US" dirty="0" err="1" smtClean="0"/>
              <a:t>Ω</a:t>
            </a:r>
            <a:r>
              <a:rPr lang="en-US" dirty="0" smtClean="0"/>
              <a:t>(√n) leaves</a:t>
            </a:r>
          </a:p>
          <a:p>
            <a:r>
              <a:rPr lang="en-US" dirty="0" smtClean="0"/>
              <a:t>Or there is a 2-path in G of length </a:t>
            </a:r>
            <a:r>
              <a:rPr lang="en-US" dirty="0" err="1"/>
              <a:t>Ω</a:t>
            </a:r>
            <a:r>
              <a:rPr lang="en-US" dirty="0"/>
              <a:t>(√n)</a:t>
            </a:r>
            <a:endParaRPr lang="en-US" baseline="300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463797" y="449315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437015" y="552973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070546" y="552973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999111" y="442352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08044" y="4649251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5"/>
            <a:endCxn id="6" idx="1"/>
          </p:cNvCxnSpPr>
          <p:nvPr/>
        </p:nvCxnSpPr>
        <p:spPr>
          <a:xfrm>
            <a:off x="2619895" y="4649251"/>
            <a:ext cx="477433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5" idx="5"/>
          </p:cNvCxnSpPr>
          <p:nvPr/>
        </p:nvCxnSpPr>
        <p:spPr>
          <a:xfrm flipH="1">
            <a:off x="2593113" y="5621176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5" idx="0"/>
          </p:cNvCxnSpPr>
          <p:nvPr/>
        </p:nvCxnSpPr>
        <p:spPr>
          <a:xfrm flipH="1">
            <a:off x="2528455" y="4579621"/>
            <a:ext cx="497438" cy="95011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48460" y="4485463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3951079" y="549925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04291" y="487272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549358" y="445868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2"/>
            <a:endCxn id="6" idx="6"/>
          </p:cNvCxnSpPr>
          <p:nvPr/>
        </p:nvCxnSpPr>
        <p:spPr>
          <a:xfrm flipH="1">
            <a:off x="3253426" y="5590696"/>
            <a:ext cx="697653" cy="3048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5"/>
            <a:endCxn id="13" idx="0"/>
          </p:cNvCxnSpPr>
          <p:nvPr/>
        </p:nvCxnSpPr>
        <p:spPr>
          <a:xfrm>
            <a:off x="3960389" y="5028821"/>
            <a:ext cx="82130" cy="47043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3"/>
            <a:endCxn id="14" idx="6"/>
          </p:cNvCxnSpPr>
          <p:nvPr/>
        </p:nvCxnSpPr>
        <p:spPr>
          <a:xfrm flipH="1">
            <a:off x="3987171" y="4614779"/>
            <a:ext cx="588969" cy="349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1"/>
          </p:cNvCxnSpPr>
          <p:nvPr/>
        </p:nvCxnSpPr>
        <p:spPr>
          <a:xfrm flipH="1">
            <a:off x="3181992" y="4485463"/>
            <a:ext cx="1394148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4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Super-Clusters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800000"/>
                </a:solidFill>
              </a:rPr>
              <a:t>Thm</a:t>
            </a:r>
            <a:r>
              <a:rPr lang="en-US" dirty="0" smtClean="0"/>
              <a:t>: for any n-vertex graph G,</a:t>
            </a:r>
          </a:p>
          <a:p>
            <a:r>
              <a:rPr lang="en-US" dirty="0" smtClean="0"/>
              <a:t>Either there is a tree in G with </a:t>
            </a:r>
            <a:r>
              <a:rPr lang="en-US" dirty="0" err="1"/>
              <a:t>Ω</a:t>
            </a:r>
            <a:r>
              <a:rPr lang="en-US" dirty="0"/>
              <a:t>(√n) </a:t>
            </a:r>
            <a:r>
              <a:rPr lang="en-US" dirty="0" smtClean="0"/>
              <a:t>leaves</a:t>
            </a:r>
          </a:p>
          <a:p>
            <a:r>
              <a:rPr lang="en-US" dirty="0" smtClean="0"/>
              <a:t>Or there is a 2-path in G of length </a:t>
            </a:r>
            <a:r>
              <a:rPr lang="en-US" dirty="0" err="1"/>
              <a:t>Ω</a:t>
            </a:r>
            <a:r>
              <a:rPr lang="en-US" dirty="0"/>
              <a:t>(√n)</a:t>
            </a:r>
            <a:endParaRPr lang="en-US" baseline="300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463797" y="449315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437015" y="552973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070546" y="552973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999111" y="442352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08044" y="4649251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5"/>
            <a:endCxn id="6" idx="1"/>
          </p:cNvCxnSpPr>
          <p:nvPr/>
        </p:nvCxnSpPr>
        <p:spPr>
          <a:xfrm>
            <a:off x="2619895" y="4649251"/>
            <a:ext cx="477433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5" idx="5"/>
          </p:cNvCxnSpPr>
          <p:nvPr/>
        </p:nvCxnSpPr>
        <p:spPr>
          <a:xfrm flipH="1">
            <a:off x="2593113" y="5621176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5" idx="0"/>
          </p:cNvCxnSpPr>
          <p:nvPr/>
        </p:nvCxnSpPr>
        <p:spPr>
          <a:xfrm flipH="1">
            <a:off x="2528455" y="4579621"/>
            <a:ext cx="497438" cy="95011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48460" y="4485463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3951079" y="549925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804291" y="487272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549358" y="445868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2"/>
            <a:endCxn id="6" idx="6"/>
          </p:cNvCxnSpPr>
          <p:nvPr/>
        </p:nvCxnSpPr>
        <p:spPr>
          <a:xfrm flipH="1">
            <a:off x="3253426" y="5590696"/>
            <a:ext cx="697653" cy="3048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5"/>
            <a:endCxn id="13" idx="0"/>
          </p:cNvCxnSpPr>
          <p:nvPr/>
        </p:nvCxnSpPr>
        <p:spPr>
          <a:xfrm>
            <a:off x="3960389" y="5028821"/>
            <a:ext cx="82130" cy="47043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3"/>
            <a:endCxn id="14" idx="6"/>
          </p:cNvCxnSpPr>
          <p:nvPr/>
        </p:nvCxnSpPr>
        <p:spPr>
          <a:xfrm flipH="1">
            <a:off x="3987171" y="4614779"/>
            <a:ext cx="588969" cy="34938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1"/>
          </p:cNvCxnSpPr>
          <p:nvPr/>
        </p:nvCxnSpPr>
        <p:spPr>
          <a:xfrm flipH="1">
            <a:off x="3181992" y="4485463"/>
            <a:ext cx="13941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8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5600" y="1591732"/>
            <a:ext cx="4097869" cy="2438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18" y="2626782"/>
            <a:ext cx="266700" cy="26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89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</a:t>
            </a:r>
            <a:r>
              <a:rPr lang="en-US" dirty="0" err="1" smtClean="0"/>
              <a:t>Linkedness</a:t>
            </a:r>
            <a:r>
              <a:rPr lang="en-US" dirty="0"/>
              <a:t/>
            </a:r>
            <a:br>
              <a:rPr lang="en-US" dirty="0"/>
            </a:br>
            <a:endParaRPr lang="en-US" sz="31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76400" y="1947334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202262" y="3014122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642538" y="3488268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183460" y="3505199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3318932" y="1930399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3623736" y="3014122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19947" y="2626447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4148664" y="2590805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49" grpId="0" animBg="1"/>
      <p:bldP spid="50" grpId="0" animBg="1"/>
      <p:bldP spid="61" grpId="0" animBg="1"/>
      <p:bldP spid="41" grpId="0" animBg="1"/>
      <p:bldP spid="42" grpId="0" animBg="1"/>
      <p:bldP spid="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I</a:t>
            </a:r>
            <a:r>
              <a:rPr lang="en-US" dirty="0" smtClean="0"/>
              <a:t>nside Clusters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3599" y="1827617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2663" y="2159162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44435" y="1045112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92663" y="2650229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2663" y="3141296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663" y="3632363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1388533" y="209058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64267" y="187095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93635" y="258164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249917" y="240146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333737" y="307271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319953" y="331088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05346" y="355015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6"/>
            <a:endCxn id="10" idx="2"/>
          </p:cNvCxnSpPr>
          <p:nvPr/>
        </p:nvCxnSpPr>
        <p:spPr>
          <a:xfrm flipV="1">
            <a:off x="1525693" y="1939532"/>
            <a:ext cx="438574" cy="2196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4"/>
            <a:endCxn id="11" idx="1"/>
          </p:cNvCxnSpPr>
          <p:nvPr/>
        </p:nvCxnSpPr>
        <p:spPr>
          <a:xfrm>
            <a:off x="1457113" y="2227742"/>
            <a:ext cx="256609" cy="373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  <a:endCxn id="12" idx="1"/>
          </p:cNvCxnSpPr>
          <p:nvPr/>
        </p:nvCxnSpPr>
        <p:spPr>
          <a:xfrm>
            <a:off x="2032847" y="2008112"/>
            <a:ext cx="237157" cy="4134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3" idx="1"/>
          </p:cNvCxnSpPr>
          <p:nvPr/>
        </p:nvCxnSpPr>
        <p:spPr>
          <a:xfrm>
            <a:off x="2333737" y="2512089"/>
            <a:ext cx="20087" cy="5807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13" idx="2"/>
          </p:cNvCxnSpPr>
          <p:nvPr/>
        </p:nvCxnSpPr>
        <p:spPr>
          <a:xfrm>
            <a:off x="1810708" y="2698722"/>
            <a:ext cx="523029" cy="442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4"/>
            <a:endCxn id="15" idx="1"/>
          </p:cNvCxnSpPr>
          <p:nvPr/>
        </p:nvCxnSpPr>
        <p:spPr>
          <a:xfrm flipH="1">
            <a:off x="1725433" y="2718809"/>
            <a:ext cx="36782" cy="8514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3"/>
            <a:endCxn id="14" idx="0"/>
          </p:cNvCxnSpPr>
          <p:nvPr/>
        </p:nvCxnSpPr>
        <p:spPr>
          <a:xfrm flipH="1">
            <a:off x="1388533" y="2698722"/>
            <a:ext cx="325189" cy="6121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0" idx="1"/>
          </p:cNvCxnSpPr>
          <p:nvPr/>
        </p:nvCxnSpPr>
        <p:spPr>
          <a:xfrm>
            <a:off x="1437027" y="3411482"/>
            <a:ext cx="1223813" cy="1867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640753" y="357817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4801" y="1853830"/>
            <a:ext cx="574062" cy="1891069"/>
            <a:chOff x="94801" y="2226356"/>
            <a:chExt cx="574062" cy="1891069"/>
          </a:xfrm>
        </p:grpSpPr>
        <p:sp>
          <p:nvSpPr>
            <p:cNvPr id="45" name="TextBox 44"/>
            <p:cNvSpPr txBox="1"/>
            <p:nvPr/>
          </p:nvSpPr>
          <p:spPr>
            <a:xfrm>
              <a:off x="94801" y="2226356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801" y="266178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801" y="3097218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801" y="353264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  <p:sp>
        <p:nvSpPr>
          <p:cNvPr id="49" name="Oval 48"/>
          <p:cNvSpPr>
            <a:spLocks noChangeAspect="1"/>
          </p:cNvSpPr>
          <p:nvPr/>
        </p:nvSpPr>
        <p:spPr>
          <a:xfrm>
            <a:off x="5177367" y="1864562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177367" y="290114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536267" y="293131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929967" y="175432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54105" y="1461935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1585" y="2934513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/>
              <a:t>2</a:t>
            </a:r>
            <a:endParaRPr lang="en-US" sz="3200" baseline="-250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668336" y="303428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12847" y="1670911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67649" y="2020660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9" idx="5"/>
            <a:endCxn id="51" idx="1"/>
          </p:cNvCxnSpPr>
          <p:nvPr/>
        </p:nvCxnSpPr>
        <p:spPr>
          <a:xfrm>
            <a:off x="5333465" y="2020660"/>
            <a:ext cx="1229584" cy="93743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1" idx="2"/>
          </p:cNvCxnSpPr>
          <p:nvPr/>
        </p:nvCxnSpPr>
        <p:spPr>
          <a:xfrm flipH="1" flipV="1">
            <a:off x="5333465" y="2974262"/>
            <a:ext cx="1202802" cy="48493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2" idx="3"/>
          </p:cNvCxnSpPr>
          <p:nvPr/>
        </p:nvCxnSpPr>
        <p:spPr>
          <a:xfrm flipH="1">
            <a:off x="5333465" y="1910421"/>
            <a:ext cx="1623284" cy="1025896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64100" y="3607038"/>
            <a:ext cx="3822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Path graph H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for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94801" y="4385734"/>
            <a:ext cx="9049199" cy="0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7067" y="4621739"/>
            <a:ext cx="8449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Cluster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i</a:t>
            </a:r>
            <a:r>
              <a:rPr lang="en-US" sz="3200" dirty="0"/>
              <a:t> </a:t>
            </a:r>
            <a:r>
              <a:rPr lang="en-US" sz="3200" dirty="0" smtClean="0"/>
              <a:t>is </a:t>
            </a:r>
            <a:r>
              <a:rPr lang="en-US" sz="3200" dirty="0" smtClean="0">
                <a:solidFill>
                  <a:srgbClr val="89101B"/>
                </a:solidFill>
              </a:rPr>
              <a:t>good </a:t>
            </a:r>
            <a:r>
              <a:rPr lang="en-US" sz="3200" dirty="0" smtClean="0"/>
              <a:t>if</a:t>
            </a:r>
            <a:r>
              <a:rPr lang="en-US" sz="3200" dirty="0" smtClean="0">
                <a:solidFill>
                  <a:srgbClr val="89101B"/>
                </a:solidFill>
              </a:rPr>
              <a:t> </a:t>
            </a:r>
            <a:r>
              <a:rPr lang="en-US" sz="3200" dirty="0"/>
              <a:t>H</a:t>
            </a:r>
            <a:r>
              <a:rPr lang="en-US" sz="3200" baseline="-25000" dirty="0"/>
              <a:t>i</a:t>
            </a:r>
            <a:r>
              <a:rPr lang="en-US" sz="3200" dirty="0"/>
              <a:t> has a </a:t>
            </a:r>
            <a:r>
              <a:rPr lang="en-US" sz="3200" dirty="0" smtClean="0"/>
              <a:t>tree </a:t>
            </a:r>
            <a:r>
              <a:rPr lang="en-US" sz="3200" dirty="0"/>
              <a:t>with √h leaves.</a:t>
            </a:r>
            <a:endParaRPr lang="en-US" sz="3200" baseline="-250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Assume all clusters are good.</a:t>
            </a:r>
          </a:p>
        </p:txBody>
      </p:sp>
    </p:spTree>
    <p:extLst>
      <p:ext uri="{BB962C8B-B14F-4D97-AF65-F5344CB8AC3E}">
        <p14:creationId xmlns:p14="http://schemas.microsoft.com/office/powerpoint/2010/main" val="81006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I</a:t>
            </a:r>
            <a:r>
              <a:rPr lang="en-US" dirty="0" smtClean="0"/>
              <a:t>nside Clusters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3599" y="1827617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2663" y="2159162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44435" y="1045112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92663" y="2650229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2663" y="3141296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663" y="3632363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1388533" y="209058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64267" y="187095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93635" y="258164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249917" y="240146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333737" y="307271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319953" y="331088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05346" y="355015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6"/>
            <a:endCxn id="10" idx="2"/>
          </p:cNvCxnSpPr>
          <p:nvPr/>
        </p:nvCxnSpPr>
        <p:spPr>
          <a:xfrm flipV="1">
            <a:off x="1525693" y="1939532"/>
            <a:ext cx="438574" cy="2196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4"/>
            <a:endCxn id="11" idx="1"/>
          </p:cNvCxnSpPr>
          <p:nvPr/>
        </p:nvCxnSpPr>
        <p:spPr>
          <a:xfrm>
            <a:off x="1457113" y="2227742"/>
            <a:ext cx="256609" cy="373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  <a:endCxn id="12" idx="1"/>
          </p:cNvCxnSpPr>
          <p:nvPr/>
        </p:nvCxnSpPr>
        <p:spPr>
          <a:xfrm>
            <a:off x="2032847" y="2008112"/>
            <a:ext cx="237157" cy="4134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3" idx="1"/>
          </p:cNvCxnSpPr>
          <p:nvPr/>
        </p:nvCxnSpPr>
        <p:spPr>
          <a:xfrm>
            <a:off x="2333737" y="2512089"/>
            <a:ext cx="20087" cy="5807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13" idx="2"/>
          </p:cNvCxnSpPr>
          <p:nvPr/>
        </p:nvCxnSpPr>
        <p:spPr>
          <a:xfrm>
            <a:off x="1810708" y="2698722"/>
            <a:ext cx="523029" cy="442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4"/>
            <a:endCxn id="15" idx="1"/>
          </p:cNvCxnSpPr>
          <p:nvPr/>
        </p:nvCxnSpPr>
        <p:spPr>
          <a:xfrm flipH="1">
            <a:off x="1725433" y="2718809"/>
            <a:ext cx="36782" cy="8514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3"/>
            <a:endCxn id="14" idx="0"/>
          </p:cNvCxnSpPr>
          <p:nvPr/>
        </p:nvCxnSpPr>
        <p:spPr>
          <a:xfrm flipH="1">
            <a:off x="1388533" y="2698722"/>
            <a:ext cx="325189" cy="6121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0" idx="1"/>
          </p:cNvCxnSpPr>
          <p:nvPr/>
        </p:nvCxnSpPr>
        <p:spPr>
          <a:xfrm>
            <a:off x="1437027" y="3411482"/>
            <a:ext cx="1223813" cy="1867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640753" y="357817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4801" y="1853830"/>
            <a:ext cx="574062" cy="1891069"/>
            <a:chOff x="94801" y="2226356"/>
            <a:chExt cx="574062" cy="1891069"/>
          </a:xfrm>
        </p:grpSpPr>
        <p:sp>
          <p:nvSpPr>
            <p:cNvPr id="45" name="TextBox 44"/>
            <p:cNvSpPr txBox="1"/>
            <p:nvPr/>
          </p:nvSpPr>
          <p:spPr>
            <a:xfrm>
              <a:off x="94801" y="2226356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801" y="266178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801" y="3097218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801" y="353264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  <p:sp>
        <p:nvSpPr>
          <p:cNvPr id="49" name="Oval 48"/>
          <p:cNvSpPr>
            <a:spLocks noChangeAspect="1"/>
          </p:cNvSpPr>
          <p:nvPr/>
        </p:nvSpPr>
        <p:spPr>
          <a:xfrm>
            <a:off x="5177367" y="1864562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177367" y="290114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536267" y="293131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929967" y="175432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54105" y="1461935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1585" y="2934513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/>
              <a:t>2</a:t>
            </a:r>
            <a:endParaRPr lang="en-US" sz="3200" baseline="-250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668336" y="303428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12847" y="1670911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67649" y="2020660"/>
            <a:ext cx="0" cy="907267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9" idx="5"/>
            <a:endCxn id="51" idx="1"/>
          </p:cNvCxnSpPr>
          <p:nvPr/>
        </p:nvCxnSpPr>
        <p:spPr>
          <a:xfrm>
            <a:off x="5333465" y="2020660"/>
            <a:ext cx="1229584" cy="93743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1" idx="2"/>
          </p:cNvCxnSpPr>
          <p:nvPr/>
        </p:nvCxnSpPr>
        <p:spPr>
          <a:xfrm flipH="1" flipV="1">
            <a:off x="5333465" y="2974262"/>
            <a:ext cx="1202802" cy="48493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2" idx="3"/>
          </p:cNvCxnSpPr>
          <p:nvPr/>
        </p:nvCxnSpPr>
        <p:spPr>
          <a:xfrm flipH="1">
            <a:off x="5333465" y="1910421"/>
            <a:ext cx="1623284" cy="102589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64100" y="3607038"/>
            <a:ext cx="3822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Path graph H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for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94801" y="4385734"/>
            <a:ext cx="9049199" cy="0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2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I</a:t>
            </a:r>
            <a:r>
              <a:rPr lang="en-US" dirty="0" smtClean="0"/>
              <a:t>nside Clusters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3599" y="1827617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2663" y="2159162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44435" y="1045112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92663" y="2650229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2663" y="3141296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663" y="3632363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1388533" y="209058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64267" y="187095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93635" y="258164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249917" y="240146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333737" y="307271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319953" y="331088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05346" y="355015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6"/>
            <a:endCxn id="10" idx="2"/>
          </p:cNvCxnSpPr>
          <p:nvPr/>
        </p:nvCxnSpPr>
        <p:spPr>
          <a:xfrm flipV="1">
            <a:off x="1525693" y="1939532"/>
            <a:ext cx="438574" cy="2196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4"/>
            <a:endCxn id="11" idx="1"/>
          </p:cNvCxnSpPr>
          <p:nvPr/>
        </p:nvCxnSpPr>
        <p:spPr>
          <a:xfrm>
            <a:off x="1457113" y="2227742"/>
            <a:ext cx="256609" cy="373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  <a:endCxn id="12" idx="1"/>
          </p:cNvCxnSpPr>
          <p:nvPr/>
        </p:nvCxnSpPr>
        <p:spPr>
          <a:xfrm>
            <a:off x="2032847" y="2008112"/>
            <a:ext cx="237157" cy="4134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3" idx="1"/>
          </p:cNvCxnSpPr>
          <p:nvPr/>
        </p:nvCxnSpPr>
        <p:spPr>
          <a:xfrm>
            <a:off x="2333737" y="2512089"/>
            <a:ext cx="20087" cy="5807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13" idx="2"/>
          </p:cNvCxnSpPr>
          <p:nvPr/>
        </p:nvCxnSpPr>
        <p:spPr>
          <a:xfrm>
            <a:off x="1810708" y="2698722"/>
            <a:ext cx="523029" cy="442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4"/>
            <a:endCxn id="15" idx="1"/>
          </p:cNvCxnSpPr>
          <p:nvPr/>
        </p:nvCxnSpPr>
        <p:spPr>
          <a:xfrm flipH="1">
            <a:off x="1725433" y="2718809"/>
            <a:ext cx="36782" cy="8514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3"/>
            <a:endCxn id="14" idx="0"/>
          </p:cNvCxnSpPr>
          <p:nvPr/>
        </p:nvCxnSpPr>
        <p:spPr>
          <a:xfrm flipH="1">
            <a:off x="1388533" y="2698722"/>
            <a:ext cx="325189" cy="6121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0" idx="1"/>
          </p:cNvCxnSpPr>
          <p:nvPr/>
        </p:nvCxnSpPr>
        <p:spPr>
          <a:xfrm>
            <a:off x="1437027" y="3411482"/>
            <a:ext cx="1223813" cy="1867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640753" y="357817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4801" y="1853830"/>
            <a:ext cx="574062" cy="1891069"/>
            <a:chOff x="94801" y="2226356"/>
            <a:chExt cx="574062" cy="1891069"/>
          </a:xfrm>
        </p:grpSpPr>
        <p:sp>
          <p:nvSpPr>
            <p:cNvPr id="45" name="TextBox 44"/>
            <p:cNvSpPr txBox="1"/>
            <p:nvPr/>
          </p:nvSpPr>
          <p:spPr>
            <a:xfrm>
              <a:off x="94801" y="2226356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801" y="266178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801" y="3097218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801" y="353264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  <p:sp>
        <p:nvSpPr>
          <p:cNvPr id="49" name="Oval 48"/>
          <p:cNvSpPr>
            <a:spLocks noChangeAspect="1"/>
          </p:cNvSpPr>
          <p:nvPr/>
        </p:nvSpPr>
        <p:spPr>
          <a:xfrm>
            <a:off x="5177367" y="1864562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177367" y="290114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536267" y="293131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929967" y="175432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54105" y="1461935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1585" y="2934513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/>
              <a:t>2</a:t>
            </a:r>
            <a:endParaRPr lang="en-US" sz="3200" baseline="-250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668336" y="303428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12847" y="1670911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67649" y="2020660"/>
            <a:ext cx="0" cy="907267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9" idx="5"/>
            <a:endCxn id="51" idx="1"/>
          </p:cNvCxnSpPr>
          <p:nvPr/>
        </p:nvCxnSpPr>
        <p:spPr>
          <a:xfrm>
            <a:off x="5333465" y="2020660"/>
            <a:ext cx="1229584" cy="937437"/>
          </a:xfrm>
          <a:prstGeom prst="line">
            <a:avLst/>
          </a:prstGeom>
          <a:ln w="38100" cmpd="sng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1" idx="2"/>
          </p:cNvCxnSpPr>
          <p:nvPr/>
        </p:nvCxnSpPr>
        <p:spPr>
          <a:xfrm flipH="1" flipV="1">
            <a:off x="5333465" y="2974262"/>
            <a:ext cx="1202802" cy="48493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2" idx="3"/>
          </p:cNvCxnSpPr>
          <p:nvPr/>
        </p:nvCxnSpPr>
        <p:spPr>
          <a:xfrm flipH="1">
            <a:off x="5333465" y="1910421"/>
            <a:ext cx="1623284" cy="102589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64100" y="3607038"/>
            <a:ext cx="3822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Path graph H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for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94801" y="4385734"/>
            <a:ext cx="9049199" cy="0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3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I</a:t>
            </a:r>
            <a:r>
              <a:rPr lang="en-US" dirty="0" smtClean="0"/>
              <a:t>nside Clusters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3599" y="1827617"/>
            <a:ext cx="240328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2663" y="2159162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44435" y="1045112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</a:t>
            </a:r>
            <a:r>
              <a:rPr lang="en-US" sz="3200" baseline="-25000" dirty="0" err="1"/>
              <a:t>i</a:t>
            </a:r>
            <a:endParaRPr lang="en-US" sz="3200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92663" y="2650229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2663" y="3141296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2663" y="3632363"/>
            <a:ext cx="29633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1388533" y="209058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64267" y="1870952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93635" y="258164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249917" y="240146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333737" y="307271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319953" y="3310884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05346" y="355015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6"/>
            <a:endCxn id="10" idx="2"/>
          </p:cNvCxnSpPr>
          <p:nvPr/>
        </p:nvCxnSpPr>
        <p:spPr>
          <a:xfrm flipV="1">
            <a:off x="1525693" y="1939532"/>
            <a:ext cx="438574" cy="2196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4"/>
            <a:endCxn id="11" idx="1"/>
          </p:cNvCxnSpPr>
          <p:nvPr/>
        </p:nvCxnSpPr>
        <p:spPr>
          <a:xfrm>
            <a:off x="1457113" y="2227742"/>
            <a:ext cx="256609" cy="373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  <a:endCxn id="12" idx="1"/>
          </p:cNvCxnSpPr>
          <p:nvPr/>
        </p:nvCxnSpPr>
        <p:spPr>
          <a:xfrm>
            <a:off x="2032847" y="2008112"/>
            <a:ext cx="237157" cy="4134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3" idx="1"/>
          </p:cNvCxnSpPr>
          <p:nvPr/>
        </p:nvCxnSpPr>
        <p:spPr>
          <a:xfrm>
            <a:off x="2333737" y="2512089"/>
            <a:ext cx="20087" cy="58071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13" idx="2"/>
          </p:cNvCxnSpPr>
          <p:nvPr/>
        </p:nvCxnSpPr>
        <p:spPr>
          <a:xfrm>
            <a:off x="1810708" y="2698722"/>
            <a:ext cx="523029" cy="442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4"/>
            <a:endCxn id="15" idx="1"/>
          </p:cNvCxnSpPr>
          <p:nvPr/>
        </p:nvCxnSpPr>
        <p:spPr>
          <a:xfrm flipH="1">
            <a:off x="1725433" y="2718809"/>
            <a:ext cx="36782" cy="8514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3"/>
            <a:endCxn id="14" idx="0"/>
          </p:cNvCxnSpPr>
          <p:nvPr/>
        </p:nvCxnSpPr>
        <p:spPr>
          <a:xfrm flipH="1">
            <a:off x="1388533" y="2698722"/>
            <a:ext cx="325189" cy="6121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0" idx="1"/>
          </p:cNvCxnSpPr>
          <p:nvPr/>
        </p:nvCxnSpPr>
        <p:spPr>
          <a:xfrm>
            <a:off x="1437027" y="3411482"/>
            <a:ext cx="1223813" cy="1867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640753" y="357817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4801" y="1853830"/>
            <a:ext cx="574062" cy="1891069"/>
            <a:chOff x="94801" y="2226356"/>
            <a:chExt cx="574062" cy="1891069"/>
          </a:xfrm>
        </p:grpSpPr>
        <p:sp>
          <p:nvSpPr>
            <p:cNvPr id="45" name="TextBox 44"/>
            <p:cNvSpPr txBox="1"/>
            <p:nvPr/>
          </p:nvSpPr>
          <p:spPr>
            <a:xfrm>
              <a:off x="94801" y="2226356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801" y="266178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801" y="3097218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801" y="353264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  <p:sp>
        <p:nvSpPr>
          <p:cNvPr id="49" name="Oval 48"/>
          <p:cNvSpPr>
            <a:spLocks noChangeAspect="1"/>
          </p:cNvSpPr>
          <p:nvPr/>
        </p:nvSpPr>
        <p:spPr>
          <a:xfrm>
            <a:off x="5177367" y="1864562"/>
            <a:ext cx="182880" cy="182880"/>
          </a:xfrm>
          <a:prstGeom prst="ellipse">
            <a:avLst/>
          </a:prstGeom>
          <a:solidFill>
            <a:srgbClr val="89101B"/>
          </a:solidFill>
          <a:ln>
            <a:solidFill>
              <a:srgbClr val="89101B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177367" y="2901145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536267" y="2931315"/>
            <a:ext cx="182880" cy="182880"/>
          </a:xfrm>
          <a:prstGeom prst="ellipse">
            <a:avLst/>
          </a:prstGeom>
          <a:solidFill>
            <a:srgbClr val="89101B"/>
          </a:solidFill>
          <a:ln>
            <a:solidFill>
              <a:srgbClr val="89101B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929967" y="1754323"/>
            <a:ext cx="182880" cy="182880"/>
          </a:xfrm>
          <a:prstGeom prst="ellipse">
            <a:avLst/>
          </a:prstGeom>
          <a:solidFill>
            <a:srgbClr val="89101B"/>
          </a:solidFill>
          <a:ln>
            <a:solidFill>
              <a:srgbClr val="89101B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54105" y="1461935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1585" y="2934513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/>
              <a:t>2</a:t>
            </a:r>
            <a:endParaRPr lang="en-US" sz="3200" baseline="-250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668336" y="3034280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12847" y="1670911"/>
            <a:ext cx="57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r>
              <a:rPr lang="en-US" sz="3200" baseline="-25000" dirty="0" smtClean="0"/>
              <a:t>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67649" y="2020660"/>
            <a:ext cx="0" cy="907267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9" idx="5"/>
            <a:endCxn id="51" idx="1"/>
          </p:cNvCxnSpPr>
          <p:nvPr/>
        </p:nvCxnSpPr>
        <p:spPr>
          <a:xfrm>
            <a:off x="5333465" y="2020660"/>
            <a:ext cx="1229584" cy="937437"/>
          </a:xfrm>
          <a:prstGeom prst="line">
            <a:avLst/>
          </a:prstGeom>
          <a:ln w="38100" cmpd="sng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1" idx="2"/>
          </p:cNvCxnSpPr>
          <p:nvPr/>
        </p:nvCxnSpPr>
        <p:spPr>
          <a:xfrm flipH="1" flipV="1">
            <a:off x="5333465" y="2974262"/>
            <a:ext cx="1202802" cy="48493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2" idx="3"/>
          </p:cNvCxnSpPr>
          <p:nvPr/>
        </p:nvCxnSpPr>
        <p:spPr>
          <a:xfrm flipH="1">
            <a:off x="5333465" y="1910421"/>
            <a:ext cx="1623284" cy="1025896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64100" y="3607038"/>
            <a:ext cx="3822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Path graph H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for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94801" y="4385734"/>
            <a:ext cx="9049199" cy="0"/>
          </a:xfrm>
          <a:prstGeom prst="line">
            <a:avLst/>
          </a:prstGeom>
          <a:ln w="3810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7067" y="4621739"/>
            <a:ext cx="8449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say that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89101B"/>
                </a:solidFill>
              </a:rPr>
              <a:t>chooses</a:t>
            </a:r>
            <a:r>
              <a:rPr lang="en-US" sz="3200" dirty="0" smtClean="0"/>
              <a:t> the paths corresponding to the leaves of the tree.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307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614343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1091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Inside Clusters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08411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5501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114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663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4064" y="3694670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58730" y="4306118"/>
            <a:ext cx="574062" cy="521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94064" y="3959959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4064" y="4225248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4064" y="4490537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94064" y="4755826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94064" y="5021115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4064" y="5286403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50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614343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1091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Inside Clusters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08411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5501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114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663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4064" y="3694670"/>
            <a:ext cx="8229600" cy="0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58730" y="4306118"/>
            <a:ext cx="574062" cy="521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94064" y="3959959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4064" y="4225248"/>
            <a:ext cx="8229600" cy="0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4064" y="4490537"/>
            <a:ext cx="8229600" cy="0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94064" y="4755826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94064" y="5021115"/>
            <a:ext cx="8229600" cy="0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4064" y="5286403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614343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1091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Inside Clusters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08411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5501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114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663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4064" y="3694670"/>
            <a:ext cx="8229600" cy="0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58730" y="4306118"/>
            <a:ext cx="574062" cy="521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94064" y="3959959"/>
            <a:ext cx="8229600" cy="0"/>
          </a:xfrm>
          <a:prstGeom prst="line">
            <a:avLst/>
          </a:prstGeom>
          <a:ln>
            <a:solidFill>
              <a:srgbClr val="0000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4064" y="4225248"/>
            <a:ext cx="8229600" cy="0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4064" y="4490537"/>
            <a:ext cx="8229600" cy="0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94064" y="4755826"/>
            <a:ext cx="8229600" cy="0"/>
          </a:xfrm>
          <a:prstGeom prst="line">
            <a:avLst/>
          </a:prstGeom>
          <a:ln>
            <a:solidFill>
              <a:srgbClr val="0000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94064" y="5021115"/>
            <a:ext cx="8229600" cy="0"/>
          </a:xfrm>
          <a:prstGeom prst="line">
            <a:avLst/>
          </a:prstGeom>
          <a:ln w="5715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4064" y="5286403"/>
            <a:ext cx="8229600" cy="0"/>
          </a:xfrm>
          <a:prstGeom prst="line">
            <a:avLst/>
          </a:prstGeom>
          <a:ln>
            <a:solidFill>
              <a:srgbClr val="0000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2267" y="3674533"/>
            <a:ext cx="0" cy="550715"/>
          </a:xfrm>
          <a:prstGeom prst="line">
            <a:avLst/>
          </a:prstGeom>
          <a:ln w="5715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40001" y="4215179"/>
            <a:ext cx="0" cy="275358"/>
          </a:xfrm>
          <a:prstGeom prst="line">
            <a:avLst/>
          </a:prstGeom>
          <a:ln w="5715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77735" y="4490537"/>
            <a:ext cx="0" cy="540646"/>
          </a:xfrm>
          <a:prstGeom prst="line">
            <a:avLst/>
          </a:prstGeom>
          <a:ln w="5715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80002" y="3694670"/>
            <a:ext cx="0" cy="540646"/>
          </a:xfrm>
          <a:prstGeom prst="line">
            <a:avLst/>
          </a:prstGeom>
          <a:ln w="5715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78802" y="4490537"/>
            <a:ext cx="0" cy="540646"/>
          </a:xfrm>
          <a:prstGeom prst="line">
            <a:avLst/>
          </a:prstGeom>
          <a:ln w="5715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41069" y="4215179"/>
            <a:ext cx="0" cy="275358"/>
          </a:xfrm>
          <a:prstGeom prst="line">
            <a:avLst/>
          </a:prstGeom>
          <a:ln w="57150" cmpd="sng">
            <a:solidFill>
              <a:srgbClr val="8910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9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614343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81091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Inside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43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r is large enough, then some choice of √h will repeat h times.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08411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5501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114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663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4064" y="3694670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58730" y="4306118"/>
            <a:ext cx="574062" cy="521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94064" y="3959959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4064" y="4225248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4064" y="4490537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94064" y="4755826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94064" y="5021115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4064" y="5286403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8311" y="3702640"/>
            <a:ext cx="587520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56632" y="4225248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0498" y="5021115"/>
            <a:ext cx="70919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1142" y="3985741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01142" y="4225248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01142" y="4464755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589867" y="3685707"/>
            <a:ext cx="574344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589867" y="5297462"/>
            <a:ext cx="574344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22744" y="5021115"/>
            <a:ext cx="70919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732874" y="5297462"/>
            <a:ext cx="574344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14343" y="4501825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14343" y="3992149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08411" y="4234096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81091" y="4225248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08411" y="4501825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781091" y="3959959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81091" y="4764674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90499" y="5521547"/>
            <a:ext cx="7590405" cy="968443"/>
            <a:chOff x="890499" y="5521547"/>
            <a:chExt cx="7590405" cy="968443"/>
          </a:xfrm>
        </p:grpSpPr>
        <p:sp>
          <p:nvSpPr>
            <p:cNvPr id="43" name="Left Brace 42"/>
            <p:cNvSpPr/>
            <p:nvPr/>
          </p:nvSpPr>
          <p:spPr>
            <a:xfrm rot="16200000">
              <a:off x="4455190" y="1956856"/>
              <a:ext cx="461023" cy="759040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25491" y="5905214"/>
              <a:ext cx="102132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r</a:t>
              </a:r>
              <a:endParaRPr lang="en-US" sz="3200" dirty="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6513157" y="5021115"/>
            <a:ext cx="70919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56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Inside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4333"/>
          </a:xfrm>
        </p:spPr>
        <p:txBody>
          <a:bodyPr>
            <a:normAutofit/>
          </a:bodyPr>
          <a:lstStyle/>
          <a:p>
            <a:endParaRPr lang="en-US" sz="2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856632" y="3331050"/>
            <a:ext cx="830878" cy="2190498"/>
            <a:chOff x="856632" y="3331050"/>
            <a:chExt cx="830878" cy="2190498"/>
          </a:xfrm>
        </p:grpSpPr>
        <p:sp>
          <p:nvSpPr>
            <p:cNvPr id="8" name="Oval 7"/>
            <p:cNvSpPr/>
            <p:nvPr/>
          </p:nvSpPr>
          <p:spPr>
            <a:xfrm>
              <a:off x="856632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78311" y="3702640"/>
              <a:ext cx="587520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56632" y="4225248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90498" y="5021115"/>
              <a:ext cx="709199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010708" y="3331050"/>
            <a:ext cx="830878" cy="2190498"/>
            <a:chOff x="2065678" y="3331050"/>
            <a:chExt cx="830878" cy="2190498"/>
          </a:xfrm>
        </p:grpSpPr>
        <p:sp>
          <p:nvSpPr>
            <p:cNvPr id="7" name="Oval 6"/>
            <p:cNvSpPr/>
            <p:nvPr/>
          </p:nvSpPr>
          <p:spPr>
            <a:xfrm>
              <a:off x="2065678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065678" y="3985741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65678" y="4225248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65678" y="4464755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164784" y="3331050"/>
            <a:ext cx="830878" cy="2190498"/>
            <a:chOff x="3455012" y="3331050"/>
            <a:chExt cx="830878" cy="2190498"/>
          </a:xfrm>
        </p:grpSpPr>
        <p:sp>
          <p:nvSpPr>
            <p:cNvPr id="6" name="Oval 5"/>
            <p:cNvSpPr/>
            <p:nvPr/>
          </p:nvSpPr>
          <p:spPr>
            <a:xfrm>
              <a:off x="3455012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3589867" y="3685707"/>
              <a:ext cx="574344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589867" y="5297462"/>
              <a:ext cx="574344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22744" y="5021115"/>
              <a:ext cx="709199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781091" y="3331050"/>
            <a:ext cx="830878" cy="2190498"/>
            <a:chOff x="7781091" y="3331050"/>
            <a:chExt cx="830878" cy="2190498"/>
          </a:xfrm>
        </p:grpSpPr>
        <p:sp>
          <p:nvSpPr>
            <p:cNvPr id="15" name="Oval 14"/>
            <p:cNvSpPr/>
            <p:nvPr/>
          </p:nvSpPr>
          <p:spPr>
            <a:xfrm>
              <a:off x="7781091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781091" y="4225248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781091" y="3959959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781091" y="4764674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318860" y="3331050"/>
            <a:ext cx="830878" cy="2190498"/>
            <a:chOff x="4614343" y="3331050"/>
            <a:chExt cx="830878" cy="2190498"/>
          </a:xfrm>
        </p:grpSpPr>
        <p:sp>
          <p:nvSpPr>
            <p:cNvPr id="14" name="Oval 13"/>
            <p:cNvSpPr/>
            <p:nvPr/>
          </p:nvSpPr>
          <p:spPr>
            <a:xfrm>
              <a:off x="4614343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4732874" y="5297462"/>
              <a:ext cx="574344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614343" y="4501825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614343" y="3992149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472936" y="3331050"/>
            <a:ext cx="830878" cy="2190498"/>
            <a:chOff x="5714147" y="3331050"/>
            <a:chExt cx="830878" cy="2190498"/>
          </a:xfrm>
        </p:grpSpPr>
        <p:sp>
          <p:nvSpPr>
            <p:cNvPr id="5" name="Oval 4"/>
            <p:cNvSpPr/>
            <p:nvPr/>
          </p:nvSpPr>
          <p:spPr>
            <a:xfrm>
              <a:off x="5714147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14147" y="4234096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714147" y="4501825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818893" y="5021115"/>
              <a:ext cx="709199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627012" y="3331050"/>
            <a:ext cx="830878" cy="2190498"/>
            <a:chOff x="6763950" y="3347986"/>
            <a:chExt cx="830878" cy="2190498"/>
          </a:xfrm>
        </p:grpSpPr>
        <p:sp>
          <p:nvSpPr>
            <p:cNvPr id="46" name="Oval 45"/>
            <p:cNvSpPr/>
            <p:nvPr/>
          </p:nvSpPr>
          <p:spPr>
            <a:xfrm>
              <a:off x="6763950" y="3347986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763950" y="4242184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763950" y="3976895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763950" y="4781610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477131" y="4755826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94064" y="3694670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4064" y="3959959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4064" y="4225248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4064" y="4490537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94064" y="5021115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4064" y="5286403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3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Inside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4333"/>
          </a:xfrm>
        </p:spPr>
        <p:txBody>
          <a:bodyPr>
            <a:normAutofit/>
          </a:bodyPr>
          <a:lstStyle/>
          <a:p>
            <a:endParaRPr lang="en-US" sz="2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856632" y="3331050"/>
            <a:ext cx="830878" cy="2190498"/>
            <a:chOff x="856632" y="3331050"/>
            <a:chExt cx="830878" cy="2190498"/>
          </a:xfrm>
        </p:grpSpPr>
        <p:sp>
          <p:nvSpPr>
            <p:cNvPr id="8" name="Oval 7"/>
            <p:cNvSpPr/>
            <p:nvPr/>
          </p:nvSpPr>
          <p:spPr>
            <a:xfrm>
              <a:off x="856632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78311" y="3702640"/>
              <a:ext cx="587520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56632" y="4225248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90498" y="5021115"/>
              <a:ext cx="709199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2010708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64784" y="3331050"/>
            <a:ext cx="830878" cy="2190498"/>
            <a:chOff x="3455012" y="3331050"/>
            <a:chExt cx="830878" cy="2190498"/>
          </a:xfrm>
        </p:grpSpPr>
        <p:sp>
          <p:nvSpPr>
            <p:cNvPr id="6" name="Oval 5"/>
            <p:cNvSpPr/>
            <p:nvPr/>
          </p:nvSpPr>
          <p:spPr>
            <a:xfrm>
              <a:off x="3455012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3589867" y="3685707"/>
              <a:ext cx="574344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589867" y="5297462"/>
              <a:ext cx="574344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22744" y="5021115"/>
              <a:ext cx="709199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781091" y="3331050"/>
            <a:ext cx="830878" cy="2190498"/>
            <a:chOff x="7781091" y="3331050"/>
            <a:chExt cx="830878" cy="2190498"/>
          </a:xfrm>
        </p:grpSpPr>
        <p:sp>
          <p:nvSpPr>
            <p:cNvPr id="15" name="Oval 14"/>
            <p:cNvSpPr/>
            <p:nvPr/>
          </p:nvSpPr>
          <p:spPr>
            <a:xfrm>
              <a:off x="7781091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781091" y="4225248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781091" y="3959959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781091" y="4764674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4318860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72936" y="3331050"/>
            <a:ext cx="830878" cy="2190498"/>
            <a:chOff x="5714147" y="3331050"/>
            <a:chExt cx="830878" cy="2190498"/>
          </a:xfrm>
        </p:grpSpPr>
        <p:sp>
          <p:nvSpPr>
            <p:cNvPr id="5" name="Oval 4"/>
            <p:cNvSpPr/>
            <p:nvPr/>
          </p:nvSpPr>
          <p:spPr>
            <a:xfrm>
              <a:off x="5714147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14147" y="4234096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714147" y="4501825"/>
              <a:ext cx="830878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818893" y="5021115"/>
              <a:ext cx="709199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45"/>
          <p:cNvSpPr/>
          <p:nvPr/>
        </p:nvSpPr>
        <p:spPr>
          <a:xfrm>
            <a:off x="6627012" y="3331050"/>
            <a:ext cx="830878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77131" y="4755826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94064" y="3694670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4064" y="3959959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4064" y="4225248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4064" y="4490537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94064" y="5021115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4064" y="5286403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4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5600" y="1591732"/>
            <a:ext cx="4097869" cy="2438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97456" y="1642533"/>
            <a:ext cx="3115743" cy="2336800"/>
            <a:chOff x="897456" y="1642533"/>
            <a:chExt cx="3115743" cy="2336800"/>
          </a:xfrm>
        </p:grpSpPr>
        <p:sp>
          <p:nvSpPr>
            <p:cNvPr id="14" name="Oval 13"/>
            <p:cNvSpPr/>
            <p:nvPr/>
          </p:nvSpPr>
          <p:spPr>
            <a:xfrm>
              <a:off x="2777056" y="1642533"/>
              <a:ext cx="1236143" cy="233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97456" y="1642533"/>
              <a:ext cx="1236143" cy="233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50" y="1724329"/>
              <a:ext cx="217588" cy="245828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78" y="1896092"/>
              <a:ext cx="228467" cy="234122"/>
            </a:xfrm>
            <a:prstGeom prst="rect">
              <a:avLst/>
            </a:prstGeom>
          </p:spPr>
        </p:pic>
      </p:grp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18" y="2626782"/>
            <a:ext cx="266700" cy="26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89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</a:t>
            </a:r>
            <a:r>
              <a:rPr lang="en-US" dirty="0" err="1" smtClean="0"/>
              <a:t>Linkedness</a:t>
            </a:r>
            <a:r>
              <a:rPr lang="en-US" dirty="0"/>
              <a:t/>
            </a:r>
            <a:br>
              <a:rPr lang="en-US" dirty="0"/>
            </a:br>
            <a:endParaRPr lang="en-US" sz="31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76400" y="1947334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202262" y="3014122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642538" y="3488268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183460" y="3505199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3318932" y="1930399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3623736" y="3014122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19947" y="2626447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4148664" y="2590805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166753">
            <a:off x="1845723" y="1913466"/>
            <a:ext cx="1473210" cy="508570"/>
          </a:xfrm>
          <a:custGeom>
            <a:avLst/>
            <a:gdLst>
              <a:gd name="connsiteX0" fmla="*/ 0 w 1066800"/>
              <a:gd name="connsiteY0" fmla="*/ 84106 h 389476"/>
              <a:gd name="connsiteX1" fmla="*/ 321733 w 1066800"/>
              <a:gd name="connsiteY1" fmla="*/ 388906 h 389476"/>
              <a:gd name="connsiteX2" fmla="*/ 609600 w 1066800"/>
              <a:gd name="connsiteY2" fmla="*/ 16373 h 389476"/>
              <a:gd name="connsiteX3" fmla="*/ 1066800 w 1066800"/>
              <a:gd name="connsiteY3" fmla="*/ 101039 h 38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389476">
                <a:moveTo>
                  <a:pt x="0" y="84106"/>
                </a:moveTo>
                <a:cubicBezTo>
                  <a:pt x="110066" y="242150"/>
                  <a:pt x="220133" y="400195"/>
                  <a:pt x="321733" y="388906"/>
                </a:cubicBezTo>
                <a:cubicBezTo>
                  <a:pt x="423333" y="377617"/>
                  <a:pt x="485422" y="64351"/>
                  <a:pt x="609600" y="16373"/>
                </a:cubicBezTo>
                <a:cubicBezTo>
                  <a:pt x="733778" y="-31605"/>
                  <a:pt x="900289" y="34717"/>
                  <a:pt x="1066800" y="10103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1594120">
            <a:off x="1317080" y="3039904"/>
            <a:ext cx="2307221" cy="134297"/>
          </a:xfrm>
          <a:custGeom>
            <a:avLst/>
            <a:gdLst>
              <a:gd name="connsiteX0" fmla="*/ 0 w 2269067"/>
              <a:gd name="connsiteY0" fmla="*/ 50800 h 220393"/>
              <a:gd name="connsiteX1" fmla="*/ 203200 w 2269067"/>
              <a:gd name="connsiteY1" fmla="*/ 220134 h 220393"/>
              <a:gd name="connsiteX2" fmla="*/ 592667 w 2269067"/>
              <a:gd name="connsiteY2" fmla="*/ 16934 h 220393"/>
              <a:gd name="connsiteX3" fmla="*/ 880533 w 2269067"/>
              <a:gd name="connsiteY3" fmla="*/ 186267 h 220393"/>
              <a:gd name="connsiteX4" fmla="*/ 1490133 w 2269067"/>
              <a:gd name="connsiteY4" fmla="*/ 33867 h 220393"/>
              <a:gd name="connsiteX5" fmla="*/ 2015067 w 2269067"/>
              <a:gd name="connsiteY5" fmla="*/ 101600 h 220393"/>
              <a:gd name="connsiteX6" fmla="*/ 2269067 w 2269067"/>
              <a:gd name="connsiteY6" fmla="*/ 0 h 2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9067" h="220393">
                <a:moveTo>
                  <a:pt x="0" y="50800"/>
                </a:moveTo>
                <a:cubicBezTo>
                  <a:pt x="52211" y="138289"/>
                  <a:pt x="104422" y="225778"/>
                  <a:pt x="203200" y="220134"/>
                </a:cubicBezTo>
                <a:cubicBezTo>
                  <a:pt x="301978" y="214490"/>
                  <a:pt x="479778" y="22578"/>
                  <a:pt x="592667" y="16934"/>
                </a:cubicBezTo>
                <a:cubicBezTo>
                  <a:pt x="705556" y="11290"/>
                  <a:pt x="730955" y="183445"/>
                  <a:pt x="880533" y="186267"/>
                </a:cubicBezTo>
                <a:cubicBezTo>
                  <a:pt x="1030111" y="189089"/>
                  <a:pt x="1301044" y="47978"/>
                  <a:pt x="1490133" y="33867"/>
                </a:cubicBezTo>
                <a:cubicBezTo>
                  <a:pt x="1679222" y="19756"/>
                  <a:pt x="1885245" y="107244"/>
                  <a:pt x="2015067" y="101600"/>
                </a:cubicBezTo>
                <a:cubicBezTo>
                  <a:pt x="2144889" y="95956"/>
                  <a:pt x="2206978" y="47978"/>
                  <a:pt x="2269067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 rot="21166753">
            <a:off x="1761774" y="3442901"/>
            <a:ext cx="1536176" cy="192024"/>
          </a:xfrm>
          <a:custGeom>
            <a:avLst/>
            <a:gdLst>
              <a:gd name="connsiteX0" fmla="*/ 0 w 1286933"/>
              <a:gd name="connsiteY0" fmla="*/ 86120 h 173233"/>
              <a:gd name="connsiteX1" fmla="*/ 423333 w 1286933"/>
              <a:gd name="connsiteY1" fmla="*/ 170786 h 173233"/>
              <a:gd name="connsiteX2" fmla="*/ 1016000 w 1286933"/>
              <a:gd name="connsiteY2" fmla="*/ 1453 h 173233"/>
              <a:gd name="connsiteX3" fmla="*/ 1286933 w 1286933"/>
              <a:gd name="connsiteY3" fmla="*/ 103053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933" h="173233">
                <a:moveTo>
                  <a:pt x="0" y="86120"/>
                </a:moveTo>
                <a:cubicBezTo>
                  <a:pt x="127000" y="135508"/>
                  <a:pt x="254000" y="184897"/>
                  <a:pt x="423333" y="170786"/>
                </a:cubicBezTo>
                <a:cubicBezTo>
                  <a:pt x="592666" y="156675"/>
                  <a:pt x="872067" y="12742"/>
                  <a:pt x="1016000" y="1453"/>
                </a:cubicBezTo>
                <a:cubicBezTo>
                  <a:pt x="1159933" y="-9836"/>
                  <a:pt x="1223433" y="46608"/>
                  <a:pt x="1286933" y="10305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2769" y="4250268"/>
            <a:ext cx="8784163" cy="1557866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/>
              <a:t>A set T of vertices is </a:t>
            </a:r>
            <a:r>
              <a:rPr lang="en-US" sz="2800" dirty="0" smtClean="0">
                <a:solidFill>
                  <a:srgbClr val="800000"/>
                </a:solidFill>
              </a:rPr>
              <a:t>well-linked </a:t>
            </a:r>
            <a:r>
              <a:rPr lang="en-US" sz="2800" dirty="0" smtClean="0"/>
              <a:t>in G </a:t>
            </a:r>
            <a:r>
              <a:rPr lang="en-US" sz="2800" dirty="0" err="1" smtClean="0"/>
              <a:t>iff</a:t>
            </a:r>
            <a:r>
              <a:rPr lang="en-US" sz="2800" dirty="0" smtClean="0"/>
              <a:t> for any two equal-sized subsets A,B of T, we can connect A to B with |A| disjoint paths.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733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6632" y="3331050"/>
            <a:ext cx="7755337" cy="2190498"/>
            <a:chOff x="856632" y="3331050"/>
            <a:chExt cx="7755337" cy="2190498"/>
          </a:xfrm>
        </p:grpSpPr>
        <p:sp>
          <p:nvSpPr>
            <p:cNvPr id="8" name="Oval 7"/>
            <p:cNvSpPr/>
            <p:nvPr/>
          </p:nvSpPr>
          <p:spPr>
            <a:xfrm>
              <a:off x="856632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10708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64784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781091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318860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472936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627012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7131" y="3694670"/>
            <a:ext cx="8246533" cy="1591733"/>
            <a:chOff x="477131" y="3694670"/>
            <a:chExt cx="8246533" cy="1591733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77131" y="4755826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94064" y="3694670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94064" y="3959959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94064" y="4225248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94064" y="4490537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94064" y="5021115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94064" y="5286403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Inside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4333"/>
          </a:xfrm>
        </p:spPr>
        <p:txBody>
          <a:bodyPr>
            <a:normAutofit/>
          </a:bodyPr>
          <a:lstStyle/>
          <a:p>
            <a:endParaRPr lang="en-US" sz="28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78311" y="3702640"/>
            <a:ext cx="120608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6632" y="4225248"/>
            <a:ext cx="1154076" cy="8848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0498" y="5021115"/>
            <a:ext cx="1120210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299639" y="3685707"/>
            <a:ext cx="574344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299639" y="5297462"/>
            <a:ext cx="574344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32516" y="5021115"/>
            <a:ext cx="70919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81091" y="4225248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781091" y="3959959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81091" y="4764674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72936" y="4234096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72936" y="4501825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77682" y="5021115"/>
            <a:ext cx="70919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11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6632" y="3331050"/>
            <a:ext cx="7755337" cy="2190498"/>
            <a:chOff x="856632" y="3331050"/>
            <a:chExt cx="7755337" cy="2190498"/>
          </a:xfrm>
        </p:grpSpPr>
        <p:sp>
          <p:nvSpPr>
            <p:cNvPr id="8" name="Oval 7"/>
            <p:cNvSpPr/>
            <p:nvPr/>
          </p:nvSpPr>
          <p:spPr>
            <a:xfrm>
              <a:off x="856632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10708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64784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781091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318860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472936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627012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7131" y="3694670"/>
            <a:ext cx="8246533" cy="1591733"/>
            <a:chOff x="477131" y="3694670"/>
            <a:chExt cx="8246533" cy="1591733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77131" y="4755826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94064" y="3694670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94064" y="3959959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94064" y="4225248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94064" y="4490537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94064" y="5021115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94064" y="5286403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Inside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4333"/>
          </a:xfrm>
        </p:spPr>
        <p:txBody>
          <a:bodyPr>
            <a:normAutofit/>
          </a:bodyPr>
          <a:lstStyle/>
          <a:p>
            <a:endParaRPr lang="en-US" sz="28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78311" y="3702640"/>
            <a:ext cx="120608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6632" y="4225248"/>
            <a:ext cx="1154076" cy="8848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0498" y="5021115"/>
            <a:ext cx="1120210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717800" y="3685707"/>
            <a:ext cx="1156183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03500" y="5286403"/>
            <a:ext cx="1270483" cy="11059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17800" y="5021115"/>
            <a:ext cx="1223915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81091" y="4225248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781091" y="3959959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81091" y="4764674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72936" y="4234096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72936" y="4501825"/>
            <a:ext cx="830878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39582" y="5021115"/>
            <a:ext cx="70919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32387" y="3702641"/>
            <a:ext cx="587520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010709" y="4234097"/>
            <a:ext cx="709198" cy="787018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985309" y="5021115"/>
            <a:ext cx="709198" cy="276348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6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6632" y="3331050"/>
            <a:ext cx="7755337" cy="2190498"/>
            <a:chOff x="856632" y="3331050"/>
            <a:chExt cx="7755337" cy="2190498"/>
          </a:xfrm>
        </p:grpSpPr>
        <p:sp>
          <p:nvSpPr>
            <p:cNvPr id="8" name="Oval 7"/>
            <p:cNvSpPr/>
            <p:nvPr/>
          </p:nvSpPr>
          <p:spPr>
            <a:xfrm>
              <a:off x="856632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10708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64784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781091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318860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472936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627012" y="3331050"/>
              <a:ext cx="830878" cy="219049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7131" y="3694670"/>
            <a:ext cx="8246533" cy="1591733"/>
            <a:chOff x="477131" y="3694670"/>
            <a:chExt cx="8246533" cy="1591733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77131" y="4755826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94064" y="3694670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94064" y="3959959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94064" y="4225248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94064" y="4490537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94064" y="5021115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94064" y="5286403"/>
              <a:ext cx="8229600" cy="0"/>
            </a:xfrm>
            <a:prstGeom prst="line">
              <a:avLst/>
            </a:prstGeom>
            <a:ln>
              <a:solidFill>
                <a:srgbClr val="0000FF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Inside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4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Re-connect the paths via even-indexed clusters, so all odd-indexed clusters choose the same paths!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8311" y="3702640"/>
            <a:ext cx="120608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6632" y="4225248"/>
            <a:ext cx="1154076" cy="8848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0498" y="5021115"/>
            <a:ext cx="1120210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717800" y="3689941"/>
            <a:ext cx="172273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94507" y="5297463"/>
            <a:ext cx="1746032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17800" y="5021115"/>
            <a:ext cx="172273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57890" y="4225248"/>
            <a:ext cx="115407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457890" y="3959959"/>
            <a:ext cx="1154079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57890" y="4755826"/>
            <a:ext cx="1154079" cy="8848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49738" y="4225248"/>
            <a:ext cx="1477274" cy="8848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49738" y="4501825"/>
            <a:ext cx="1477274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54600" y="5021115"/>
            <a:ext cx="1572412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32387" y="3702641"/>
            <a:ext cx="587520" cy="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010709" y="4234097"/>
            <a:ext cx="709198" cy="795866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985309" y="5021115"/>
            <a:ext cx="709198" cy="276348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4" idx="1"/>
          </p:cNvCxnSpPr>
          <p:nvPr/>
        </p:nvCxnSpPr>
        <p:spPr>
          <a:xfrm>
            <a:off x="4440539" y="3651841"/>
            <a:ext cx="709199" cy="582255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345401" y="4501825"/>
            <a:ext cx="804337" cy="504510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440539" y="5021115"/>
            <a:ext cx="614061" cy="276348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627012" y="3959959"/>
            <a:ext cx="830878" cy="265289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627012" y="4268077"/>
            <a:ext cx="830878" cy="265289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627012" y="4764674"/>
            <a:ext cx="830878" cy="265289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1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Proof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076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37488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17900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98312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8724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59136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39548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19960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00372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0784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261196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41605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1483207" y="2672852"/>
            <a:ext cx="389466" cy="2435320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5400000">
            <a:off x="4201651" y="2689785"/>
            <a:ext cx="389466" cy="2435320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 rot="5400000">
            <a:off x="6920095" y="2706718"/>
            <a:ext cx="389466" cy="2435320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82369" y="2958506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2369" y="1897350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82369" y="2162639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2369" y="2427928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2369" y="2693217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2369" y="3223795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2369" y="3489083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84" y="4226984"/>
            <a:ext cx="546100" cy="4191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17" y="4226984"/>
            <a:ext cx="546100" cy="4191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1" y="4210051"/>
            <a:ext cx="546100" cy="419100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>
          <a:xfrm>
            <a:off x="1851766" y="4612216"/>
            <a:ext cx="1919749" cy="982133"/>
          </a:xfrm>
          <a:prstGeom prst="wedgeRoundRectCallout">
            <a:avLst>
              <a:gd name="adj1" fmla="val -25480"/>
              <a:gd name="adj2" fmla="val -9956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Super-cluster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109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5" grpId="0" animBg="1"/>
      <p:bldP spid="3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Proof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076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37488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17900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98312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8724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59136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39548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19960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00372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0784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261196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41605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1483207" y="2672852"/>
            <a:ext cx="389466" cy="2435320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5400000">
            <a:off x="4201651" y="2689785"/>
            <a:ext cx="389466" cy="2435320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 rot="5400000">
            <a:off x="6920095" y="2706718"/>
            <a:ext cx="389466" cy="2435320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82369" y="2958506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2369" y="1897350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82369" y="2162639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2369" y="2427928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2369" y="2693217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2369" y="3223795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2369" y="3489083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2369" y="4809067"/>
            <a:ext cx="8304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each super-cluster S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Either build a large grid minor inside S</a:t>
            </a:r>
            <a:r>
              <a:rPr lang="en-US" sz="2800" baseline="-25000" dirty="0" smtClean="0"/>
              <a:t>i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Or show that S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is a good cluster</a:t>
            </a:r>
            <a:endParaRPr lang="en-US" sz="2800" dirty="0"/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84" y="4226984"/>
            <a:ext cx="546100" cy="4191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17" y="4226984"/>
            <a:ext cx="546100" cy="4191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1" y="4210051"/>
            <a:ext cx="546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0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4944526" y="1629443"/>
            <a:ext cx="1042171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12800" y="1629443"/>
            <a:ext cx="1042171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190042" y="1629443"/>
            <a:ext cx="1042171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67284" y="1629443"/>
            <a:ext cx="1042171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Super-Clusters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92663" y="2159162"/>
            <a:ext cx="56049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94801" y="1853830"/>
            <a:ext cx="574062" cy="1891069"/>
            <a:chOff x="94801" y="2226356"/>
            <a:chExt cx="574062" cy="1891069"/>
          </a:xfrm>
        </p:grpSpPr>
        <p:sp>
          <p:nvSpPr>
            <p:cNvPr id="40" name="TextBox 39"/>
            <p:cNvSpPr txBox="1"/>
            <p:nvPr/>
          </p:nvSpPr>
          <p:spPr>
            <a:xfrm>
              <a:off x="94801" y="2226356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4801" y="266178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4801" y="3097218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4801" y="353264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6485474" y="1417638"/>
            <a:ext cx="0" cy="544036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2663" y="2616362"/>
            <a:ext cx="56049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2663" y="3073562"/>
            <a:ext cx="56049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2663" y="3530762"/>
            <a:ext cx="56049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525769" y="4057716"/>
            <a:ext cx="1252470" cy="2260964"/>
            <a:chOff x="525769" y="4057716"/>
            <a:chExt cx="1252470" cy="2260964"/>
          </a:xfrm>
        </p:grpSpPr>
        <p:grpSp>
          <p:nvGrpSpPr>
            <p:cNvPr id="68" name="Group 67"/>
            <p:cNvGrpSpPr/>
            <p:nvPr/>
          </p:nvGrpSpPr>
          <p:grpSpPr>
            <a:xfrm>
              <a:off x="642081" y="4538132"/>
              <a:ext cx="816411" cy="1289093"/>
              <a:chOff x="642081" y="4538132"/>
              <a:chExt cx="816411" cy="1289093"/>
            </a:xfrm>
          </p:grpSpPr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668863" y="4607762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642081" y="5644345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1275612" y="5644345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1204177" y="4538132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713110" y="4763860"/>
                <a:ext cx="0" cy="907267"/>
              </a:xfrm>
              <a:prstGeom prst="line">
                <a:avLst/>
              </a:prstGeom>
              <a:ln w="381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1" idx="5"/>
                <a:endCxn id="53" idx="1"/>
              </p:cNvCxnSpPr>
              <p:nvPr/>
            </p:nvCxnSpPr>
            <p:spPr>
              <a:xfrm>
                <a:off x="824961" y="4763860"/>
                <a:ext cx="477433" cy="907267"/>
              </a:xfrm>
              <a:prstGeom prst="line">
                <a:avLst/>
              </a:prstGeom>
              <a:ln w="381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3" idx="2"/>
                <a:endCxn id="52" idx="5"/>
              </p:cNvCxnSpPr>
              <p:nvPr/>
            </p:nvCxnSpPr>
            <p:spPr>
              <a:xfrm flipH="1">
                <a:off x="798179" y="5735785"/>
                <a:ext cx="477433" cy="64658"/>
              </a:xfrm>
              <a:prstGeom prst="line">
                <a:avLst/>
              </a:prstGeom>
              <a:ln w="381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4" idx="3"/>
                <a:endCxn id="52" idx="0"/>
              </p:cNvCxnSpPr>
              <p:nvPr/>
            </p:nvCxnSpPr>
            <p:spPr>
              <a:xfrm flipH="1">
                <a:off x="733521" y="4694230"/>
                <a:ext cx="497438" cy="950115"/>
              </a:xfrm>
              <a:prstGeom prst="line">
                <a:avLst/>
              </a:prstGeom>
              <a:ln w="381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525769" y="4057716"/>
              <a:ext cx="1252470" cy="2260964"/>
              <a:chOff x="525769" y="4057716"/>
              <a:chExt cx="1252470" cy="2260964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013609" y="4014999"/>
            <a:ext cx="1252470" cy="2260964"/>
            <a:chOff x="2013609" y="4014999"/>
            <a:chExt cx="1252470" cy="2260964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2216824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2190042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2823573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2752138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stCxn id="70" idx="6"/>
              <a:endCxn id="73" idx="2"/>
            </p:cNvCxnSpPr>
            <p:nvPr/>
          </p:nvCxnSpPr>
          <p:spPr>
            <a:xfrm flipV="1">
              <a:off x="2399704" y="4629572"/>
              <a:ext cx="352434" cy="6963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0" idx="5"/>
              <a:endCxn id="72" idx="1"/>
            </p:cNvCxnSpPr>
            <p:nvPr/>
          </p:nvCxnSpPr>
          <p:spPr>
            <a:xfrm>
              <a:off x="2372922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3" idx="3"/>
              <a:endCxn id="71" idx="0"/>
            </p:cNvCxnSpPr>
            <p:nvPr/>
          </p:nvCxnSpPr>
          <p:spPr>
            <a:xfrm flipH="1">
              <a:off x="2281482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/>
            <p:cNvGrpSpPr/>
            <p:nvPr/>
          </p:nvGrpSpPr>
          <p:grpSpPr>
            <a:xfrm>
              <a:off x="2013609" y="4014999"/>
              <a:ext cx="1252470" cy="2260964"/>
              <a:chOff x="525769" y="4057716"/>
              <a:chExt cx="1252470" cy="2260964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097769" y="4053251"/>
            <a:ext cx="1252470" cy="2260964"/>
            <a:chOff x="5097769" y="4053251"/>
            <a:chExt cx="1252470" cy="2260964"/>
          </a:xfrm>
        </p:grpSpPr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5312746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5285964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919495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848060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88" idx="5"/>
              <a:endCxn id="90" idx="1"/>
            </p:cNvCxnSpPr>
            <p:nvPr/>
          </p:nvCxnSpPr>
          <p:spPr>
            <a:xfrm>
              <a:off x="5468844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0" idx="2"/>
              <a:endCxn id="89" idx="5"/>
            </p:cNvCxnSpPr>
            <p:nvPr/>
          </p:nvCxnSpPr>
          <p:spPr>
            <a:xfrm flipH="1">
              <a:off x="5442062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1" idx="3"/>
              <a:endCxn id="89" idx="0"/>
            </p:cNvCxnSpPr>
            <p:nvPr/>
          </p:nvCxnSpPr>
          <p:spPr>
            <a:xfrm flipH="1">
              <a:off x="5377404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5097769" y="4053251"/>
              <a:ext cx="1252470" cy="2260964"/>
              <a:chOff x="525769" y="4057716"/>
              <a:chExt cx="1252470" cy="2260964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</p:grpSp>
      </p:grpSp>
      <p:sp>
        <p:nvSpPr>
          <p:cNvPr id="130" name="Oval 129"/>
          <p:cNvSpPr>
            <a:spLocks noChangeAspect="1"/>
          </p:cNvSpPr>
          <p:nvPr/>
        </p:nvSpPr>
        <p:spPr>
          <a:xfrm>
            <a:off x="7357530" y="257968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7330748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7964279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892844" y="251005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7401777" y="2735785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0" idx="5"/>
            <a:endCxn id="132" idx="1"/>
          </p:cNvCxnSpPr>
          <p:nvPr/>
        </p:nvCxnSpPr>
        <p:spPr>
          <a:xfrm>
            <a:off x="7513628" y="2735785"/>
            <a:ext cx="477433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2" idx="2"/>
            <a:endCxn id="131" idx="5"/>
          </p:cNvCxnSpPr>
          <p:nvPr/>
        </p:nvCxnSpPr>
        <p:spPr>
          <a:xfrm flipH="1">
            <a:off x="7486846" y="3707710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3" idx="3"/>
            <a:endCxn id="131" idx="0"/>
          </p:cNvCxnSpPr>
          <p:nvPr/>
        </p:nvCxnSpPr>
        <p:spPr>
          <a:xfrm flipH="1">
            <a:off x="7422188" y="2666155"/>
            <a:ext cx="497438" cy="95011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216748" y="2077873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214436" y="378040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/>
              <a:t>2</a:t>
            </a:r>
            <a:endParaRPr lang="en-US" sz="2400" baseline="-25000" dirty="0" smtClean="0"/>
          </a:p>
        </p:txBody>
      </p:sp>
      <p:sp>
        <p:nvSpPr>
          <p:cNvPr id="128" name="TextBox 127"/>
          <p:cNvSpPr txBox="1"/>
          <p:nvPr/>
        </p:nvSpPr>
        <p:spPr>
          <a:xfrm>
            <a:off x="7892844" y="382894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704030" y="2029641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4</a:t>
            </a:r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7442193" y="2571997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86128" y="4057716"/>
            <a:ext cx="1252470" cy="2260964"/>
            <a:chOff x="3586128" y="4057716"/>
            <a:chExt cx="1252470" cy="2260964"/>
          </a:xfrm>
        </p:grpSpPr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3764785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738003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4371534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300099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3809032" y="4763860"/>
              <a:ext cx="0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1" idx="2"/>
              <a:endCxn id="80" idx="5"/>
            </p:cNvCxnSpPr>
            <p:nvPr/>
          </p:nvCxnSpPr>
          <p:spPr>
            <a:xfrm flipH="1">
              <a:off x="3894101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2" idx="4"/>
              <a:endCxn id="80" idx="6"/>
            </p:cNvCxnSpPr>
            <p:nvPr/>
          </p:nvCxnSpPr>
          <p:spPr>
            <a:xfrm flipH="1">
              <a:off x="3920883" y="4721012"/>
              <a:ext cx="470656" cy="1014773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>
              <a:off x="3586128" y="4057716"/>
              <a:ext cx="1252470" cy="2260964"/>
              <a:chOff x="525769" y="4057716"/>
              <a:chExt cx="1252470" cy="2260964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</p:grpSp>
        <p:cxnSp>
          <p:nvCxnSpPr>
            <p:cNvPr id="140" name="Straight Connector 139"/>
            <p:cNvCxnSpPr/>
            <p:nvPr/>
          </p:nvCxnSpPr>
          <p:spPr>
            <a:xfrm flipV="1">
              <a:off x="3920883" y="4651382"/>
              <a:ext cx="352434" cy="6963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TextBox 140"/>
          <p:cNvSpPr txBox="1"/>
          <p:nvPr/>
        </p:nvSpPr>
        <p:spPr>
          <a:xfrm>
            <a:off x="6756400" y="4519381"/>
            <a:ext cx="223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H: path-graph for the super-cluster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478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3" grpId="0" animBg="1"/>
      <p:bldP spid="126" grpId="0"/>
      <p:bldP spid="127" grpId="0"/>
      <p:bldP spid="128" grpId="0"/>
      <p:bldP spid="129" grpId="0"/>
      <p:bldP spid="14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4944526" y="1629443"/>
            <a:ext cx="1042171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12800" y="1629443"/>
            <a:ext cx="1042171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190042" y="1629443"/>
            <a:ext cx="1042171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67284" y="1629443"/>
            <a:ext cx="1042171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Super-Clusters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92663" y="2159162"/>
            <a:ext cx="56049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94801" y="1853830"/>
            <a:ext cx="574062" cy="1891069"/>
            <a:chOff x="94801" y="2226356"/>
            <a:chExt cx="574062" cy="1891069"/>
          </a:xfrm>
        </p:grpSpPr>
        <p:sp>
          <p:nvSpPr>
            <p:cNvPr id="40" name="TextBox 39"/>
            <p:cNvSpPr txBox="1"/>
            <p:nvPr/>
          </p:nvSpPr>
          <p:spPr>
            <a:xfrm>
              <a:off x="94801" y="2226356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</a:t>
              </a:r>
              <a:r>
                <a:rPr lang="en-US" sz="3200" baseline="-25000" dirty="0" smtClean="0"/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4801" y="2661787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/>
                <a:t>2</a:t>
              </a:r>
              <a:endParaRPr lang="en-US" sz="3200" baseline="-25000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4801" y="3097218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4801" y="3532649"/>
              <a:ext cx="5740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</a:t>
              </a:r>
              <a:r>
                <a:rPr lang="en-US" sz="3200" baseline="-25000" dirty="0" smtClean="0"/>
                <a:t>4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6485474" y="1417638"/>
            <a:ext cx="0" cy="544036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2663" y="2616362"/>
            <a:ext cx="56049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2663" y="3073562"/>
            <a:ext cx="56049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2663" y="3530762"/>
            <a:ext cx="56049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>
            <a:spLocks noChangeAspect="1"/>
          </p:cNvSpPr>
          <p:nvPr/>
        </p:nvSpPr>
        <p:spPr>
          <a:xfrm>
            <a:off x="7357530" y="257968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7330748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7964279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892844" y="251005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7401777" y="2735785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0" idx="5"/>
            <a:endCxn id="132" idx="1"/>
          </p:cNvCxnSpPr>
          <p:nvPr/>
        </p:nvCxnSpPr>
        <p:spPr>
          <a:xfrm>
            <a:off x="7513628" y="2735785"/>
            <a:ext cx="477433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2" idx="2"/>
            <a:endCxn id="131" idx="5"/>
          </p:cNvCxnSpPr>
          <p:nvPr/>
        </p:nvCxnSpPr>
        <p:spPr>
          <a:xfrm flipH="1">
            <a:off x="7486846" y="3707710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3" idx="3"/>
            <a:endCxn id="131" idx="0"/>
          </p:cNvCxnSpPr>
          <p:nvPr/>
        </p:nvCxnSpPr>
        <p:spPr>
          <a:xfrm flipH="1">
            <a:off x="7422188" y="2666155"/>
            <a:ext cx="497438" cy="95011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216748" y="2077873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214436" y="378040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/>
              <a:t>2</a:t>
            </a:r>
            <a:endParaRPr lang="en-US" sz="2400" baseline="-25000" dirty="0" smtClean="0"/>
          </a:p>
        </p:txBody>
      </p:sp>
      <p:sp>
        <p:nvSpPr>
          <p:cNvPr id="128" name="TextBox 127"/>
          <p:cNvSpPr txBox="1"/>
          <p:nvPr/>
        </p:nvSpPr>
        <p:spPr>
          <a:xfrm>
            <a:off x="7892844" y="382894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704030" y="2029641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4</a:t>
            </a:r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7442193" y="2571997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6756400" y="4519381"/>
            <a:ext cx="223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dirty="0" smtClean="0"/>
              <a:t>: path-graph for the super-cluster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94800" y="1417637"/>
            <a:ext cx="6390674" cy="26455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Either H contains a tree with many leaves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Or it contains a long 2-path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 smtClean="0"/>
              <a:t>Can build a grid-minor directly</a:t>
            </a:r>
            <a:endParaRPr lang="en-US" sz="28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642081" y="4538132"/>
            <a:ext cx="816411" cy="1289093"/>
            <a:chOff x="642081" y="4538132"/>
            <a:chExt cx="816411" cy="1289093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68863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2081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275612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204177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13110" y="4763860"/>
              <a:ext cx="0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2" idx="5"/>
              <a:endCxn id="97" idx="1"/>
            </p:cNvCxnSpPr>
            <p:nvPr/>
          </p:nvCxnSpPr>
          <p:spPr>
            <a:xfrm>
              <a:off x="824961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7" idx="2"/>
              <a:endCxn id="96" idx="5"/>
            </p:cNvCxnSpPr>
            <p:nvPr/>
          </p:nvCxnSpPr>
          <p:spPr>
            <a:xfrm flipH="1">
              <a:off x="798179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98" idx="3"/>
              <a:endCxn id="96" idx="0"/>
            </p:cNvCxnSpPr>
            <p:nvPr/>
          </p:nvCxnSpPr>
          <p:spPr>
            <a:xfrm flipH="1">
              <a:off x="733521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525769" y="4057716"/>
            <a:ext cx="1252470" cy="2681753"/>
            <a:chOff x="525769" y="4057716"/>
            <a:chExt cx="1252470" cy="2681753"/>
          </a:xfrm>
        </p:grpSpPr>
        <p:sp>
          <p:nvSpPr>
            <p:cNvPr id="125" name="TextBox 124"/>
            <p:cNvSpPr txBox="1"/>
            <p:nvPr/>
          </p:nvSpPr>
          <p:spPr>
            <a:xfrm>
              <a:off x="528081" y="4105948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en-US" sz="2400" baseline="-25000" dirty="0" smtClean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25769" y="5808475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/>
                <a:t>2</a:t>
              </a:r>
              <a:endParaRPr lang="en-US" sz="2400" baseline="-25000" dirty="0" smtClean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204177" y="5857015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 smtClean="0"/>
                <a:t>3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15363" y="4057716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 smtClean="0"/>
                <a:t>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63600" y="6277804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H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013609" y="4014999"/>
            <a:ext cx="1252470" cy="2686557"/>
            <a:chOff x="2013609" y="4014999"/>
            <a:chExt cx="1252470" cy="2686557"/>
          </a:xfrm>
        </p:grpSpPr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2216824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2190042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2823573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2752138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>
              <a:stCxn id="146" idx="6"/>
              <a:endCxn id="149" idx="2"/>
            </p:cNvCxnSpPr>
            <p:nvPr/>
          </p:nvCxnSpPr>
          <p:spPr>
            <a:xfrm flipV="1">
              <a:off x="2399704" y="4629572"/>
              <a:ext cx="352434" cy="6963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6" idx="5"/>
              <a:endCxn id="148" idx="1"/>
            </p:cNvCxnSpPr>
            <p:nvPr/>
          </p:nvCxnSpPr>
          <p:spPr>
            <a:xfrm>
              <a:off x="2372922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49" idx="3"/>
              <a:endCxn id="147" idx="0"/>
            </p:cNvCxnSpPr>
            <p:nvPr/>
          </p:nvCxnSpPr>
          <p:spPr>
            <a:xfrm flipH="1">
              <a:off x="2281482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153"/>
            <p:cNvGrpSpPr/>
            <p:nvPr/>
          </p:nvGrpSpPr>
          <p:grpSpPr>
            <a:xfrm>
              <a:off x="2013609" y="4014999"/>
              <a:ext cx="1252470" cy="2686557"/>
              <a:chOff x="525769" y="4057716"/>
              <a:chExt cx="1252470" cy="2686557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847503" y="628260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H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5097769" y="4053251"/>
            <a:ext cx="1252470" cy="2662998"/>
            <a:chOff x="5097769" y="4053251"/>
            <a:chExt cx="1252470" cy="2662998"/>
          </a:xfrm>
        </p:grpSpPr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5312746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5285964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5919495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5848060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/>
            <p:cNvCxnSpPr>
              <a:stCxn id="161" idx="5"/>
              <a:endCxn id="163" idx="1"/>
            </p:cNvCxnSpPr>
            <p:nvPr/>
          </p:nvCxnSpPr>
          <p:spPr>
            <a:xfrm>
              <a:off x="5468844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63" idx="2"/>
              <a:endCxn id="162" idx="5"/>
            </p:cNvCxnSpPr>
            <p:nvPr/>
          </p:nvCxnSpPr>
          <p:spPr>
            <a:xfrm flipH="1">
              <a:off x="5442062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4" idx="3"/>
              <a:endCxn id="162" idx="0"/>
            </p:cNvCxnSpPr>
            <p:nvPr/>
          </p:nvCxnSpPr>
          <p:spPr>
            <a:xfrm flipH="1">
              <a:off x="5377404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/>
            <p:cNvGrpSpPr/>
            <p:nvPr/>
          </p:nvGrpSpPr>
          <p:grpSpPr>
            <a:xfrm>
              <a:off x="5097769" y="4053251"/>
              <a:ext cx="1252470" cy="2662998"/>
              <a:chOff x="525769" y="4057716"/>
              <a:chExt cx="1252470" cy="2662998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829096" y="6259049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H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3586128" y="4057716"/>
            <a:ext cx="1252470" cy="2650431"/>
            <a:chOff x="3586128" y="4057716"/>
            <a:chExt cx="1252470" cy="2650431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764785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3738003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4371534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4300099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3809032" y="4763860"/>
              <a:ext cx="0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77" idx="2"/>
              <a:endCxn id="176" idx="5"/>
            </p:cNvCxnSpPr>
            <p:nvPr/>
          </p:nvCxnSpPr>
          <p:spPr>
            <a:xfrm flipH="1">
              <a:off x="3894101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8" idx="4"/>
              <a:endCxn id="176" idx="6"/>
            </p:cNvCxnSpPr>
            <p:nvPr/>
          </p:nvCxnSpPr>
          <p:spPr>
            <a:xfrm flipH="1">
              <a:off x="3920883" y="4721012"/>
              <a:ext cx="470656" cy="1014773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" name="Group 181"/>
            <p:cNvGrpSpPr/>
            <p:nvPr/>
          </p:nvGrpSpPr>
          <p:grpSpPr>
            <a:xfrm>
              <a:off x="3586128" y="4057716"/>
              <a:ext cx="1252470" cy="2650431"/>
              <a:chOff x="525769" y="4057716"/>
              <a:chExt cx="1252470" cy="2650431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865510" y="6246482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H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3</a:t>
                </a:r>
              </a:p>
            </p:txBody>
          </p:sp>
        </p:grpSp>
        <p:cxnSp>
          <p:nvCxnSpPr>
            <p:cNvPr id="183" name="Straight Connector 182"/>
            <p:cNvCxnSpPr/>
            <p:nvPr/>
          </p:nvCxnSpPr>
          <p:spPr>
            <a:xfrm flipV="1">
              <a:off x="3920883" y="4651382"/>
              <a:ext cx="352434" cy="6963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54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1"/>
    </mc:Choice>
    <mc:Fallback xmlns="">
      <p:transition xmlns:p14="http://schemas.microsoft.com/office/powerpoint/2010/main" spd="slow" advTm="456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allAtOnce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Super-Clusters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485474" y="1417638"/>
            <a:ext cx="0" cy="544036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0" y="4114800"/>
            <a:ext cx="646853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>
            <a:spLocks noChangeAspect="1"/>
          </p:cNvSpPr>
          <p:nvPr/>
        </p:nvSpPr>
        <p:spPr>
          <a:xfrm>
            <a:off x="7357530" y="257968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7330748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7964279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892844" y="251005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7401777" y="2735785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0" idx="5"/>
            <a:endCxn id="132" idx="1"/>
          </p:cNvCxnSpPr>
          <p:nvPr/>
        </p:nvCxnSpPr>
        <p:spPr>
          <a:xfrm>
            <a:off x="7513628" y="2735785"/>
            <a:ext cx="477433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2" idx="2"/>
            <a:endCxn id="131" idx="5"/>
          </p:cNvCxnSpPr>
          <p:nvPr/>
        </p:nvCxnSpPr>
        <p:spPr>
          <a:xfrm flipH="1">
            <a:off x="7486846" y="3707710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3" idx="3"/>
            <a:endCxn id="131" idx="0"/>
          </p:cNvCxnSpPr>
          <p:nvPr/>
        </p:nvCxnSpPr>
        <p:spPr>
          <a:xfrm flipH="1">
            <a:off x="7422188" y="2666155"/>
            <a:ext cx="497438" cy="95011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216748" y="2077873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214436" y="378040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/>
              <a:t>2</a:t>
            </a:r>
            <a:endParaRPr lang="en-US" sz="2400" baseline="-25000" dirty="0" smtClean="0"/>
          </a:p>
        </p:txBody>
      </p:sp>
      <p:sp>
        <p:nvSpPr>
          <p:cNvPr id="128" name="TextBox 127"/>
          <p:cNvSpPr txBox="1"/>
          <p:nvPr/>
        </p:nvSpPr>
        <p:spPr>
          <a:xfrm>
            <a:off x="7892844" y="382894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704030" y="2029641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4</a:t>
            </a:r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7442193" y="2571997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6756400" y="4519381"/>
            <a:ext cx="223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dirty="0" smtClean="0"/>
              <a:t>: path-graph for the super-cluster</a:t>
            </a:r>
            <a:endParaRPr lang="en-US" sz="28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642081" y="4538132"/>
            <a:ext cx="816411" cy="1289093"/>
            <a:chOff x="642081" y="4538132"/>
            <a:chExt cx="816411" cy="1289093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68863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2081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275612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204177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13110" y="4763860"/>
              <a:ext cx="0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2" idx="5"/>
              <a:endCxn id="97" idx="1"/>
            </p:cNvCxnSpPr>
            <p:nvPr/>
          </p:nvCxnSpPr>
          <p:spPr>
            <a:xfrm>
              <a:off x="824961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7" idx="2"/>
              <a:endCxn id="96" idx="5"/>
            </p:cNvCxnSpPr>
            <p:nvPr/>
          </p:nvCxnSpPr>
          <p:spPr>
            <a:xfrm flipH="1">
              <a:off x="798179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98" idx="3"/>
              <a:endCxn id="96" idx="0"/>
            </p:cNvCxnSpPr>
            <p:nvPr/>
          </p:nvCxnSpPr>
          <p:spPr>
            <a:xfrm flipH="1">
              <a:off x="733521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525769" y="4057716"/>
            <a:ext cx="1252470" cy="2681753"/>
            <a:chOff x="525769" y="4057716"/>
            <a:chExt cx="1252470" cy="2681753"/>
          </a:xfrm>
        </p:grpSpPr>
        <p:sp>
          <p:nvSpPr>
            <p:cNvPr id="125" name="TextBox 124"/>
            <p:cNvSpPr txBox="1"/>
            <p:nvPr/>
          </p:nvSpPr>
          <p:spPr>
            <a:xfrm>
              <a:off x="528081" y="4105948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en-US" sz="2400" baseline="-25000" dirty="0" smtClean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25769" y="5808475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/>
                <a:t>2</a:t>
              </a:r>
              <a:endParaRPr lang="en-US" sz="2400" baseline="-25000" dirty="0" smtClean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204177" y="5857015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 smtClean="0"/>
                <a:t>3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15363" y="4057716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 smtClean="0"/>
                <a:t>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63600" y="6277804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H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013609" y="4014999"/>
            <a:ext cx="1252470" cy="2686557"/>
            <a:chOff x="2013609" y="4014999"/>
            <a:chExt cx="1252470" cy="2686557"/>
          </a:xfrm>
        </p:grpSpPr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2216824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2190042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2823573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2752138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>
              <a:stCxn id="146" idx="6"/>
              <a:endCxn id="149" idx="2"/>
            </p:cNvCxnSpPr>
            <p:nvPr/>
          </p:nvCxnSpPr>
          <p:spPr>
            <a:xfrm flipV="1">
              <a:off x="2399704" y="4629572"/>
              <a:ext cx="352434" cy="6963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6" idx="5"/>
              <a:endCxn id="148" idx="1"/>
            </p:cNvCxnSpPr>
            <p:nvPr/>
          </p:nvCxnSpPr>
          <p:spPr>
            <a:xfrm>
              <a:off x="2372922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49" idx="3"/>
              <a:endCxn id="147" idx="0"/>
            </p:cNvCxnSpPr>
            <p:nvPr/>
          </p:nvCxnSpPr>
          <p:spPr>
            <a:xfrm flipH="1">
              <a:off x="2281482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153"/>
            <p:cNvGrpSpPr/>
            <p:nvPr/>
          </p:nvGrpSpPr>
          <p:grpSpPr>
            <a:xfrm>
              <a:off x="2013609" y="4014999"/>
              <a:ext cx="1252470" cy="2686557"/>
              <a:chOff x="525769" y="4057716"/>
              <a:chExt cx="1252470" cy="2686557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847503" y="628260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H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5097769" y="4053251"/>
            <a:ext cx="1252470" cy="2662998"/>
            <a:chOff x="5097769" y="4053251"/>
            <a:chExt cx="1252470" cy="2662998"/>
          </a:xfrm>
        </p:grpSpPr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5312746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5285964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5919495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5848060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/>
            <p:cNvCxnSpPr>
              <a:stCxn id="161" idx="5"/>
              <a:endCxn id="163" idx="1"/>
            </p:cNvCxnSpPr>
            <p:nvPr/>
          </p:nvCxnSpPr>
          <p:spPr>
            <a:xfrm>
              <a:off x="5468844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63" idx="2"/>
              <a:endCxn id="162" idx="5"/>
            </p:cNvCxnSpPr>
            <p:nvPr/>
          </p:nvCxnSpPr>
          <p:spPr>
            <a:xfrm flipH="1">
              <a:off x="5442062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4" idx="3"/>
              <a:endCxn id="162" idx="0"/>
            </p:cNvCxnSpPr>
            <p:nvPr/>
          </p:nvCxnSpPr>
          <p:spPr>
            <a:xfrm flipH="1">
              <a:off x="5377404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/>
            <p:cNvGrpSpPr/>
            <p:nvPr/>
          </p:nvGrpSpPr>
          <p:grpSpPr>
            <a:xfrm>
              <a:off x="5097769" y="4053251"/>
              <a:ext cx="1252470" cy="2662998"/>
              <a:chOff x="525769" y="4057716"/>
              <a:chExt cx="1252470" cy="2662998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829096" y="6259049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H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3586128" y="4057716"/>
            <a:ext cx="1252470" cy="2650431"/>
            <a:chOff x="3586128" y="4057716"/>
            <a:chExt cx="1252470" cy="2650431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764785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3738003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4371534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4300099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3809032" y="4763860"/>
              <a:ext cx="0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77" idx="2"/>
              <a:endCxn id="176" idx="5"/>
            </p:cNvCxnSpPr>
            <p:nvPr/>
          </p:nvCxnSpPr>
          <p:spPr>
            <a:xfrm flipH="1">
              <a:off x="3894101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8" idx="4"/>
              <a:endCxn id="176" idx="6"/>
            </p:cNvCxnSpPr>
            <p:nvPr/>
          </p:nvCxnSpPr>
          <p:spPr>
            <a:xfrm flipH="1">
              <a:off x="3920883" y="4721012"/>
              <a:ext cx="470656" cy="1014773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" name="Group 181"/>
            <p:cNvGrpSpPr/>
            <p:nvPr/>
          </p:nvGrpSpPr>
          <p:grpSpPr>
            <a:xfrm>
              <a:off x="3586128" y="4057716"/>
              <a:ext cx="1252470" cy="2650431"/>
              <a:chOff x="525769" y="4057716"/>
              <a:chExt cx="1252470" cy="2650431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865510" y="6246482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H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3</a:t>
                </a:r>
              </a:p>
            </p:txBody>
          </p:sp>
        </p:grpSp>
        <p:cxnSp>
          <p:nvCxnSpPr>
            <p:cNvPr id="183" name="Straight Connector 182"/>
            <p:cNvCxnSpPr/>
            <p:nvPr/>
          </p:nvCxnSpPr>
          <p:spPr>
            <a:xfrm flipV="1">
              <a:off x="3920883" y="4651382"/>
              <a:ext cx="352434" cy="6963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08000" y="1629525"/>
            <a:ext cx="4825999" cy="773296"/>
            <a:chOff x="524933" y="2171391"/>
            <a:chExt cx="4825999" cy="773296"/>
          </a:xfrm>
        </p:grpSpPr>
        <p:cxnSp>
          <p:nvCxnSpPr>
            <p:cNvPr id="7" name="Straight Connector 6"/>
            <p:cNvCxnSpPr>
              <a:stCxn id="189" idx="5"/>
              <a:endCxn id="193" idx="2"/>
            </p:cNvCxnSpPr>
            <p:nvPr/>
          </p:nvCxnSpPr>
          <p:spPr>
            <a:xfrm flipV="1">
              <a:off x="801475" y="2262831"/>
              <a:ext cx="400950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645377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1339644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2033911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2728178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4810977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933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253067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913467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590800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4</a:t>
              </a:r>
              <a:endParaRPr lang="en-US" sz="2800" baseline="-250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302000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baseline="-250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741332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√h</a:t>
              </a:r>
              <a:endParaRPr lang="en-US" sz="2800" baseline="-25000" dirty="0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3422445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4116712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Rounded Rectangle 200"/>
          <p:cNvSpPr/>
          <p:nvPr/>
        </p:nvSpPr>
        <p:spPr>
          <a:xfrm>
            <a:off x="152397" y="2387599"/>
            <a:ext cx="8541200" cy="1540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800000"/>
                </a:solidFill>
              </a:rPr>
              <a:t>Want to show: </a:t>
            </a:r>
            <a:r>
              <a:rPr lang="en-US" sz="2800" dirty="0" smtClean="0"/>
              <a:t>this path appears in all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’s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800000"/>
                </a:solidFill>
              </a:rPr>
              <a:t>Will show: </a:t>
            </a:r>
            <a:r>
              <a:rPr lang="en-US" sz="2800" dirty="0" smtClean="0"/>
              <a:t>large sub-path appears in half the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’s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4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35"/>
    </mc:Choice>
    <mc:Fallback xmlns="">
      <p:transition xmlns:p14="http://schemas.microsoft.com/office/powerpoint/2010/main" spd="slow" advTm="6573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build="p" animBg="1"/>
      <p:bldP spid="201" grpId="1" build="allAtOnce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Super-Clusters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485474" y="1417638"/>
            <a:ext cx="0" cy="544036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0" y="4114800"/>
            <a:ext cx="646853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>
            <a:spLocks noChangeAspect="1"/>
          </p:cNvSpPr>
          <p:nvPr/>
        </p:nvSpPr>
        <p:spPr>
          <a:xfrm>
            <a:off x="7357530" y="257968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7330748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7964279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892844" y="251005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7401777" y="2735785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0" idx="5"/>
            <a:endCxn id="132" idx="1"/>
          </p:cNvCxnSpPr>
          <p:nvPr/>
        </p:nvCxnSpPr>
        <p:spPr>
          <a:xfrm>
            <a:off x="7513628" y="2735785"/>
            <a:ext cx="477433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2" idx="2"/>
            <a:endCxn id="131" idx="5"/>
          </p:cNvCxnSpPr>
          <p:nvPr/>
        </p:nvCxnSpPr>
        <p:spPr>
          <a:xfrm flipH="1">
            <a:off x="7486846" y="3707710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3" idx="3"/>
            <a:endCxn id="131" idx="0"/>
          </p:cNvCxnSpPr>
          <p:nvPr/>
        </p:nvCxnSpPr>
        <p:spPr>
          <a:xfrm flipH="1">
            <a:off x="7422188" y="2666155"/>
            <a:ext cx="497438" cy="95011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216748" y="2077873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214436" y="378040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/>
              <a:t>2</a:t>
            </a:r>
            <a:endParaRPr lang="en-US" sz="2400" baseline="-25000" dirty="0" smtClean="0"/>
          </a:p>
        </p:txBody>
      </p:sp>
      <p:sp>
        <p:nvSpPr>
          <p:cNvPr id="128" name="TextBox 127"/>
          <p:cNvSpPr txBox="1"/>
          <p:nvPr/>
        </p:nvSpPr>
        <p:spPr>
          <a:xfrm>
            <a:off x="7892844" y="382894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704030" y="2029641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4</a:t>
            </a:r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7442193" y="2571997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6756400" y="4519381"/>
            <a:ext cx="223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dirty="0" smtClean="0"/>
              <a:t>: path-graph for the super-cluster</a:t>
            </a:r>
            <a:endParaRPr lang="en-US" sz="28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642081" y="4538132"/>
            <a:ext cx="816411" cy="1289093"/>
            <a:chOff x="642081" y="4538132"/>
            <a:chExt cx="816411" cy="1289093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68863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2081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275612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204177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13110" y="4763860"/>
              <a:ext cx="0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2" idx="5"/>
              <a:endCxn id="97" idx="1"/>
            </p:cNvCxnSpPr>
            <p:nvPr/>
          </p:nvCxnSpPr>
          <p:spPr>
            <a:xfrm>
              <a:off x="824961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7" idx="2"/>
              <a:endCxn id="96" idx="5"/>
            </p:cNvCxnSpPr>
            <p:nvPr/>
          </p:nvCxnSpPr>
          <p:spPr>
            <a:xfrm flipH="1">
              <a:off x="798179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98" idx="3"/>
              <a:endCxn id="96" idx="0"/>
            </p:cNvCxnSpPr>
            <p:nvPr/>
          </p:nvCxnSpPr>
          <p:spPr>
            <a:xfrm flipH="1">
              <a:off x="733521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525769" y="4057716"/>
            <a:ext cx="1252470" cy="2681753"/>
            <a:chOff x="525769" y="4057716"/>
            <a:chExt cx="1252470" cy="2681753"/>
          </a:xfrm>
        </p:grpSpPr>
        <p:sp>
          <p:nvSpPr>
            <p:cNvPr id="125" name="TextBox 124"/>
            <p:cNvSpPr txBox="1"/>
            <p:nvPr/>
          </p:nvSpPr>
          <p:spPr>
            <a:xfrm>
              <a:off x="528081" y="4105948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en-US" sz="2400" baseline="-25000" dirty="0" smtClean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25769" y="5808475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/>
                <a:t>2</a:t>
              </a:r>
              <a:endParaRPr lang="en-US" sz="2400" baseline="-25000" dirty="0" smtClean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204177" y="5857015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 smtClean="0"/>
                <a:t>3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15363" y="4057716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 smtClean="0"/>
                <a:t>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63600" y="6277804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H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8000" y="1629525"/>
            <a:ext cx="4825999" cy="773296"/>
            <a:chOff x="524933" y="2171391"/>
            <a:chExt cx="4825999" cy="773296"/>
          </a:xfrm>
        </p:grpSpPr>
        <p:cxnSp>
          <p:nvCxnSpPr>
            <p:cNvPr id="7" name="Straight Connector 6"/>
            <p:cNvCxnSpPr>
              <a:stCxn id="189" idx="5"/>
              <a:endCxn id="193" idx="2"/>
            </p:cNvCxnSpPr>
            <p:nvPr/>
          </p:nvCxnSpPr>
          <p:spPr>
            <a:xfrm flipV="1">
              <a:off x="801475" y="2262831"/>
              <a:ext cx="400950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645377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1339644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2033911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2728178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4810977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933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253067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913467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590800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4</a:t>
              </a:r>
              <a:endParaRPr lang="en-US" sz="2800" baseline="-250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302000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baseline="-250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741332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√h</a:t>
              </a:r>
              <a:endParaRPr lang="en-US" sz="2800" baseline="-25000" dirty="0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3422445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4116712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68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6"/>
    </mc:Choice>
    <mc:Fallback xmlns="">
      <p:transition xmlns:p14="http://schemas.microsoft.com/office/powerpoint/2010/main" spd="slow" advTm="228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Super-Clusters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485474" y="1417638"/>
            <a:ext cx="0" cy="544036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0" y="4114800"/>
            <a:ext cx="646853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>
            <a:spLocks noChangeAspect="1"/>
          </p:cNvSpPr>
          <p:nvPr/>
        </p:nvSpPr>
        <p:spPr>
          <a:xfrm>
            <a:off x="7357530" y="257968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7330748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7964279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892844" y="251005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7401777" y="2735785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0" idx="5"/>
            <a:endCxn id="132" idx="1"/>
          </p:cNvCxnSpPr>
          <p:nvPr/>
        </p:nvCxnSpPr>
        <p:spPr>
          <a:xfrm>
            <a:off x="7513628" y="2735785"/>
            <a:ext cx="477433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2" idx="2"/>
            <a:endCxn id="131" idx="5"/>
          </p:cNvCxnSpPr>
          <p:nvPr/>
        </p:nvCxnSpPr>
        <p:spPr>
          <a:xfrm flipH="1">
            <a:off x="7486846" y="3707710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3" idx="3"/>
            <a:endCxn id="131" idx="0"/>
          </p:cNvCxnSpPr>
          <p:nvPr/>
        </p:nvCxnSpPr>
        <p:spPr>
          <a:xfrm flipH="1">
            <a:off x="7422188" y="2666155"/>
            <a:ext cx="497438" cy="95011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216748" y="2077873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214436" y="378040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/>
              <a:t>2</a:t>
            </a:r>
            <a:endParaRPr lang="en-US" sz="2400" baseline="-25000" dirty="0" smtClean="0"/>
          </a:p>
        </p:txBody>
      </p:sp>
      <p:sp>
        <p:nvSpPr>
          <p:cNvPr id="128" name="TextBox 127"/>
          <p:cNvSpPr txBox="1"/>
          <p:nvPr/>
        </p:nvSpPr>
        <p:spPr>
          <a:xfrm>
            <a:off x="7892844" y="382894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704030" y="2029641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4</a:t>
            </a:r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7442193" y="2571997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6756400" y="4519381"/>
            <a:ext cx="223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dirty="0" smtClean="0"/>
              <a:t>: path-graph for the super-cluster</a:t>
            </a:r>
            <a:endParaRPr lang="en-US" sz="28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642081" y="4538132"/>
            <a:ext cx="816411" cy="1289093"/>
            <a:chOff x="642081" y="4538132"/>
            <a:chExt cx="816411" cy="1289093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68863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2081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275612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204177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13110" y="4763860"/>
              <a:ext cx="0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2" idx="5"/>
              <a:endCxn id="97" idx="1"/>
            </p:cNvCxnSpPr>
            <p:nvPr/>
          </p:nvCxnSpPr>
          <p:spPr>
            <a:xfrm>
              <a:off x="824961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7" idx="2"/>
              <a:endCxn id="96" idx="5"/>
            </p:cNvCxnSpPr>
            <p:nvPr/>
          </p:nvCxnSpPr>
          <p:spPr>
            <a:xfrm flipH="1">
              <a:off x="798179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98" idx="3"/>
              <a:endCxn id="96" idx="0"/>
            </p:cNvCxnSpPr>
            <p:nvPr/>
          </p:nvCxnSpPr>
          <p:spPr>
            <a:xfrm flipH="1">
              <a:off x="733521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525769" y="4057716"/>
            <a:ext cx="1252470" cy="2681753"/>
            <a:chOff x="525769" y="4057716"/>
            <a:chExt cx="1252470" cy="2681753"/>
          </a:xfrm>
        </p:grpSpPr>
        <p:sp>
          <p:nvSpPr>
            <p:cNvPr id="125" name="TextBox 124"/>
            <p:cNvSpPr txBox="1"/>
            <p:nvPr/>
          </p:nvSpPr>
          <p:spPr>
            <a:xfrm>
              <a:off x="528081" y="4105948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en-US" sz="2400" baseline="-25000" dirty="0" smtClean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25769" y="5808475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/>
                <a:t>2</a:t>
              </a:r>
              <a:endParaRPr lang="en-US" sz="2400" baseline="-25000" dirty="0" smtClean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204177" y="5857015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 smtClean="0"/>
                <a:t>3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15363" y="4057716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 smtClean="0"/>
                <a:t>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63600" y="6277804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H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8000" y="1629525"/>
            <a:ext cx="4825999" cy="773296"/>
            <a:chOff x="524933" y="2171391"/>
            <a:chExt cx="4825999" cy="773296"/>
          </a:xfrm>
        </p:grpSpPr>
        <p:cxnSp>
          <p:nvCxnSpPr>
            <p:cNvPr id="7" name="Straight Connector 6"/>
            <p:cNvCxnSpPr>
              <a:stCxn id="189" idx="5"/>
              <a:endCxn id="193" idx="2"/>
            </p:cNvCxnSpPr>
            <p:nvPr/>
          </p:nvCxnSpPr>
          <p:spPr>
            <a:xfrm flipV="1">
              <a:off x="801475" y="2262831"/>
              <a:ext cx="400950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645377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1339644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2033911" y="2171391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2728178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4810977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933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253067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913467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590800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4</a:t>
              </a:r>
              <a:endParaRPr lang="en-US" sz="2800" baseline="-250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302000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baseline="-250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741332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√h</a:t>
              </a:r>
              <a:endParaRPr lang="en-US" sz="2800" baseline="-25000" dirty="0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3422445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4116712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09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66"/>
    </mc:Choice>
    <mc:Fallback xmlns="">
      <p:transition xmlns:p14="http://schemas.microsoft.com/office/powerpoint/2010/main" spd="slow" advTm="782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r>
              <a:rPr lang="en-US" dirty="0" smtClean="0"/>
              <a:t> and Well-</a:t>
            </a:r>
            <a:r>
              <a:rPr lang="en-US" dirty="0" err="1" smtClean="0"/>
              <a:t>Linkedness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800000"/>
                </a:solidFill>
              </a:rPr>
              <a:t>Thm</a:t>
            </a:r>
            <a:r>
              <a:rPr lang="en-US" dirty="0" smtClean="0"/>
              <a:t>. Let k be the maximum size of any well-linked set of vertices in G. Then: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k/4-1≤treewidth(G)≤k-1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4400" y="3285067"/>
            <a:ext cx="4368800" cy="626533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5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Super-Clusters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485474" y="1417638"/>
            <a:ext cx="0" cy="544036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0" y="4114800"/>
            <a:ext cx="646853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>
            <a:spLocks noChangeAspect="1"/>
          </p:cNvSpPr>
          <p:nvPr/>
        </p:nvSpPr>
        <p:spPr>
          <a:xfrm>
            <a:off x="7357530" y="257968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7330748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7964279" y="361627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892844" y="251005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7401777" y="2735785"/>
            <a:ext cx="0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0" idx="5"/>
            <a:endCxn id="132" idx="1"/>
          </p:cNvCxnSpPr>
          <p:nvPr/>
        </p:nvCxnSpPr>
        <p:spPr>
          <a:xfrm>
            <a:off x="7513628" y="2735785"/>
            <a:ext cx="477433" cy="90726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2" idx="2"/>
            <a:endCxn id="131" idx="5"/>
          </p:cNvCxnSpPr>
          <p:nvPr/>
        </p:nvCxnSpPr>
        <p:spPr>
          <a:xfrm flipH="1">
            <a:off x="7486846" y="3707710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3" idx="3"/>
            <a:endCxn id="131" idx="0"/>
          </p:cNvCxnSpPr>
          <p:nvPr/>
        </p:nvCxnSpPr>
        <p:spPr>
          <a:xfrm flipH="1">
            <a:off x="7422188" y="2666155"/>
            <a:ext cx="497438" cy="95011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216748" y="2077873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 smtClean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214436" y="378040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/>
              <a:t>2</a:t>
            </a:r>
            <a:endParaRPr lang="en-US" sz="2400" baseline="-25000" dirty="0" smtClean="0"/>
          </a:p>
        </p:txBody>
      </p:sp>
      <p:sp>
        <p:nvSpPr>
          <p:cNvPr id="128" name="TextBox 127"/>
          <p:cNvSpPr txBox="1"/>
          <p:nvPr/>
        </p:nvSpPr>
        <p:spPr>
          <a:xfrm>
            <a:off x="7892844" y="3828940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704030" y="2029641"/>
            <a:ext cx="57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4</a:t>
            </a:r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7442193" y="2571997"/>
            <a:ext cx="477433" cy="6465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6756400" y="4519381"/>
            <a:ext cx="223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dirty="0" smtClean="0"/>
              <a:t>: path-graph for the super-cluster</a:t>
            </a:r>
            <a:endParaRPr lang="en-US" sz="28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642081" y="4538132"/>
            <a:ext cx="816411" cy="1289093"/>
            <a:chOff x="642081" y="4538132"/>
            <a:chExt cx="816411" cy="1289093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68863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2081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275612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204177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13110" y="4763860"/>
              <a:ext cx="0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2" idx="5"/>
              <a:endCxn id="97" idx="1"/>
            </p:cNvCxnSpPr>
            <p:nvPr/>
          </p:nvCxnSpPr>
          <p:spPr>
            <a:xfrm>
              <a:off x="824961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7" idx="2"/>
              <a:endCxn id="96" idx="5"/>
            </p:cNvCxnSpPr>
            <p:nvPr/>
          </p:nvCxnSpPr>
          <p:spPr>
            <a:xfrm flipH="1">
              <a:off x="798179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98" idx="3"/>
              <a:endCxn id="96" idx="0"/>
            </p:cNvCxnSpPr>
            <p:nvPr/>
          </p:nvCxnSpPr>
          <p:spPr>
            <a:xfrm flipH="1">
              <a:off x="733521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525769" y="4057716"/>
            <a:ext cx="1252470" cy="2681753"/>
            <a:chOff x="525769" y="4057716"/>
            <a:chExt cx="1252470" cy="2681753"/>
          </a:xfrm>
        </p:grpSpPr>
        <p:sp>
          <p:nvSpPr>
            <p:cNvPr id="125" name="TextBox 124"/>
            <p:cNvSpPr txBox="1"/>
            <p:nvPr/>
          </p:nvSpPr>
          <p:spPr>
            <a:xfrm>
              <a:off x="528081" y="4105948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en-US" sz="2400" baseline="-25000" dirty="0" smtClean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25769" y="5808475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/>
                <a:t>2</a:t>
              </a:r>
              <a:endParaRPr lang="en-US" sz="2400" baseline="-25000" dirty="0" smtClean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204177" y="5857015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 smtClean="0"/>
                <a:t>3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15363" y="4057716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 smtClean="0"/>
                <a:t>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63600" y="6277804"/>
              <a:ext cx="57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H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013609" y="4014999"/>
            <a:ext cx="1252470" cy="2686557"/>
            <a:chOff x="2013609" y="4014999"/>
            <a:chExt cx="1252470" cy="2686557"/>
          </a:xfrm>
        </p:grpSpPr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2216824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2190042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2823573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2752138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>
              <a:stCxn id="146" idx="6"/>
              <a:endCxn id="149" idx="2"/>
            </p:cNvCxnSpPr>
            <p:nvPr/>
          </p:nvCxnSpPr>
          <p:spPr>
            <a:xfrm flipV="1">
              <a:off x="2399704" y="4629572"/>
              <a:ext cx="352434" cy="6963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6" idx="5"/>
              <a:endCxn id="148" idx="1"/>
            </p:cNvCxnSpPr>
            <p:nvPr/>
          </p:nvCxnSpPr>
          <p:spPr>
            <a:xfrm>
              <a:off x="2372922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49" idx="3"/>
              <a:endCxn id="147" idx="0"/>
            </p:cNvCxnSpPr>
            <p:nvPr/>
          </p:nvCxnSpPr>
          <p:spPr>
            <a:xfrm flipH="1">
              <a:off x="2281482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153"/>
            <p:cNvGrpSpPr/>
            <p:nvPr/>
          </p:nvGrpSpPr>
          <p:grpSpPr>
            <a:xfrm>
              <a:off x="2013609" y="4014999"/>
              <a:ext cx="1252470" cy="2686557"/>
              <a:chOff x="525769" y="4057716"/>
              <a:chExt cx="1252470" cy="2686557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847503" y="628260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H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5097769" y="4053251"/>
            <a:ext cx="1252470" cy="2662998"/>
            <a:chOff x="5097769" y="4053251"/>
            <a:chExt cx="1252470" cy="2662998"/>
          </a:xfrm>
        </p:grpSpPr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5312746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5285964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5919495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5848060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/>
            <p:cNvCxnSpPr>
              <a:stCxn id="161" idx="5"/>
              <a:endCxn id="163" idx="1"/>
            </p:cNvCxnSpPr>
            <p:nvPr/>
          </p:nvCxnSpPr>
          <p:spPr>
            <a:xfrm>
              <a:off x="5468844" y="4763860"/>
              <a:ext cx="477433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63" idx="2"/>
              <a:endCxn id="162" idx="5"/>
            </p:cNvCxnSpPr>
            <p:nvPr/>
          </p:nvCxnSpPr>
          <p:spPr>
            <a:xfrm flipH="1">
              <a:off x="5442062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4" idx="3"/>
              <a:endCxn id="162" idx="0"/>
            </p:cNvCxnSpPr>
            <p:nvPr/>
          </p:nvCxnSpPr>
          <p:spPr>
            <a:xfrm flipH="1">
              <a:off x="5377404" y="4694230"/>
              <a:ext cx="497438" cy="950115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/>
            <p:cNvGrpSpPr/>
            <p:nvPr/>
          </p:nvGrpSpPr>
          <p:grpSpPr>
            <a:xfrm>
              <a:off x="5097769" y="4053251"/>
              <a:ext cx="1252470" cy="2662998"/>
              <a:chOff x="525769" y="4057716"/>
              <a:chExt cx="1252470" cy="2662998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829096" y="6259049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H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3586128" y="4057716"/>
            <a:ext cx="1252470" cy="2650431"/>
            <a:chOff x="3586128" y="4057716"/>
            <a:chExt cx="1252470" cy="2650431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764785" y="460776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3738003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4371534" y="564434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4300099" y="4538132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3809032" y="4763860"/>
              <a:ext cx="0" cy="907267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77" idx="2"/>
              <a:endCxn id="176" idx="5"/>
            </p:cNvCxnSpPr>
            <p:nvPr/>
          </p:nvCxnSpPr>
          <p:spPr>
            <a:xfrm flipH="1">
              <a:off x="3894101" y="5735785"/>
              <a:ext cx="477433" cy="6465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8" idx="4"/>
              <a:endCxn id="176" idx="6"/>
            </p:cNvCxnSpPr>
            <p:nvPr/>
          </p:nvCxnSpPr>
          <p:spPr>
            <a:xfrm flipH="1">
              <a:off x="3920883" y="4721012"/>
              <a:ext cx="470656" cy="1014773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" name="Group 181"/>
            <p:cNvGrpSpPr/>
            <p:nvPr/>
          </p:nvGrpSpPr>
          <p:grpSpPr>
            <a:xfrm>
              <a:off x="3586128" y="4057716"/>
              <a:ext cx="1252470" cy="2650431"/>
              <a:chOff x="525769" y="4057716"/>
              <a:chExt cx="1252470" cy="2650431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528081" y="4105948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aseline="-25000" dirty="0" smtClean="0"/>
                  <a:t>1</a:t>
                </a: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525769" y="580847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/>
                  <a:t>2</a:t>
                </a:r>
                <a:endParaRPr lang="en-US" sz="2400" baseline="-25000" dirty="0" smtClean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1204177" y="5857015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3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015363" y="4057716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4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865510" y="6246482"/>
                <a:ext cx="57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H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3</a:t>
                </a:r>
              </a:p>
            </p:txBody>
          </p:sp>
        </p:grpSp>
        <p:cxnSp>
          <p:nvCxnSpPr>
            <p:cNvPr id="183" name="Straight Connector 182"/>
            <p:cNvCxnSpPr/>
            <p:nvPr/>
          </p:nvCxnSpPr>
          <p:spPr>
            <a:xfrm flipV="1">
              <a:off x="3920883" y="4651382"/>
              <a:ext cx="352434" cy="6963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08000" y="1629525"/>
            <a:ext cx="4825999" cy="773296"/>
            <a:chOff x="524933" y="2171391"/>
            <a:chExt cx="4825999" cy="773296"/>
          </a:xfrm>
        </p:grpSpPr>
        <p:cxnSp>
          <p:nvCxnSpPr>
            <p:cNvPr id="7" name="Straight Connector 6"/>
            <p:cNvCxnSpPr>
              <a:stCxn id="189" idx="5"/>
              <a:endCxn id="192" idx="2"/>
            </p:cNvCxnSpPr>
            <p:nvPr/>
          </p:nvCxnSpPr>
          <p:spPr>
            <a:xfrm flipV="1">
              <a:off x="801475" y="2262831"/>
              <a:ext cx="1926703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645377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1339644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2033911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2728178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4810977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933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253067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913467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590800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r>
                <a:rPr lang="en-US" sz="2800" baseline="-25000" dirty="0" smtClean="0"/>
                <a:t>4</a:t>
              </a:r>
              <a:endParaRPr lang="en-US" sz="2800" baseline="-250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302000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baseline="-250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741332" y="2421467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√h</a:t>
              </a:r>
              <a:endParaRPr lang="en-US" sz="2800" baseline="-25000" dirty="0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3422445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4116712" y="217139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>
              <a:endCxn id="193" idx="2"/>
            </p:cNvCxnSpPr>
            <p:nvPr/>
          </p:nvCxnSpPr>
          <p:spPr>
            <a:xfrm flipV="1">
              <a:off x="3578542" y="2262831"/>
              <a:ext cx="123243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0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29"/>
    </mc:Choice>
    <mc:Fallback xmlns="">
      <p:transition xmlns:p14="http://schemas.microsoft.com/office/powerpoint/2010/main" spd="slow" advTm="4872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Proof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076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37488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17900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98312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78724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59136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39548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19960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00372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0784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261196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41605" y="1505281"/>
            <a:ext cx="558925" cy="2190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1483207" y="2672852"/>
            <a:ext cx="389466" cy="2435320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5400000">
            <a:off x="4201651" y="2689785"/>
            <a:ext cx="389466" cy="2435320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 rot="5400000">
            <a:off x="6920095" y="2706718"/>
            <a:ext cx="389466" cy="2435320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82369" y="2958506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2369" y="1897350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82369" y="2162639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2369" y="2427928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2369" y="2693217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2369" y="3223795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2369" y="3489083"/>
            <a:ext cx="8229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369" y="4809067"/>
            <a:ext cx="8304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each super-cluster S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Either build a large grid minor inside S</a:t>
            </a:r>
            <a:r>
              <a:rPr lang="en-US" sz="2800" baseline="-25000" dirty="0" smtClean="0"/>
              <a:t>i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Or show that S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is a good cluster</a:t>
            </a:r>
            <a:endParaRPr lang="en-US" sz="2800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84" y="4226984"/>
            <a:ext cx="546100" cy="4191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17" y="4226984"/>
            <a:ext cx="546100" cy="4191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1" y="4210051"/>
            <a:ext cx="546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0238"/>
            <a:ext cx="8229600" cy="1143000"/>
          </a:xfrm>
        </p:spPr>
        <p:txBody>
          <a:bodyPr/>
          <a:lstStyle/>
          <a:p>
            <a:r>
              <a:rPr lang="en-US" dirty="0" smtClean="0"/>
              <a:t>Finding the Path-of-Sets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8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Theorem</a:t>
            </a:r>
            <a:r>
              <a:rPr lang="en-US" dirty="0" smtClean="0"/>
              <a:t>: Any graph G of </a:t>
            </a:r>
            <a:r>
              <a:rPr lang="en-US" dirty="0" err="1" smtClean="0"/>
              <a:t>treewidth</a:t>
            </a:r>
            <a:r>
              <a:rPr lang="en-US" dirty="0" smtClean="0"/>
              <a:t> k contains a sub-graph G’ of </a:t>
            </a:r>
            <a:r>
              <a:rPr lang="en-US" dirty="0" err="1" smtClean="0"/>
              <a:t>treewidth</a:t>
            </a:r>
            <a:r>
              <a:rPr lang="en-US" dirty="0" smtClean="0"/>
              <a:t> k’ and maximum vertex degree d.</a:t>
            </a:r>
          </a:p>
          <a:p>
            <a:r>
              <a:rPr lang="en-US" sz="2800" dirty="0" smtClean="0">
                <a:solidFill>
                  <a:srgbClr val="005800"/>
                </a:solidFill>
              </a:rPr>
              <a:t>[Reed, Wood ‘12]</a:t>
            </a:r>
            <a:r>
              <a:rPr lang="en-US" dirty="0" smtClean="0"/>
              <a:t>:                         and d=4</a:t>
            </a:r>
          </a:p>
          <a:p>
            <a:r>
              <a:rPr lang="en-US" sz="2800" dirty="0" smtClean="0">
                <a:solidFill>
                  <a:srgbClr val="005800"/>
                </a:solidFill>
              </a:rPr>
              <a:t> [</a:t>
            </a:r>
            <a:r>
              <a:rPr lang="en-US" sz="2800" dirty="0" err="1" smtClean="0">
                <a:solidFill>
                  <a:srgbClr val="005800"/>
                </a:solidFill>
              </a:rPr>
              <a:t>Chekuri</a:t>
            </a:r>
            <a:r>
              <a:rPr lang="en-US" sz="2800" dirty="0" smtClean="0">
                <a:solidFill>
                  <a:srgbClr val="005800"/>
                </a:solidFill>
              </a:rPr>
              <a:t>, </a:t>
            </a:r>
            <a:r>
              <a:rPr lang="en-US" sz="2800" dirty="0" err="1" smtClean="0">
                <a:solidFill>
                  <a:srgbClr val="005800"/>
                </a:solidFill>
              </a:rPr>
              <a:t>Ene</a:t>
            </a:r>
            <a:r>
              <a:rPr lang="en-US" sz="2800" dirty="0" smtClean="0">
                <a:solidFill>
                  <a:srgbClr val="005800"/>
                </a:solidFill>
              </a:rPr>
              <a:t> ‘13]</a:t>
            </a:r>
            <a:r>
              <a:rPr lang="en-US" dirty="0" smtClean="0"/>
              <a:t>:                                       and d constant</a:t>
            </a:r>
          </a:p>
          <a:p>
            <a:r>
              <a:rPr lang="en-US" sz="2800" dirty="0" smtClean="0">
                <a:solidFill>
                  <a:srgbClr val="005800"/>
                </a:solidFill>
              </a:rPr>
              <a:t>[</a:t>
            </a:r>
            <a:r>
              <a:rPr lang="en-US" sz="2800" dirty="0" err="1" smtClean="0">
                <a:solidFill>
                  <a:srgbClr val="005800"/>
                </a:solidFill>
              </a:rPr>
              <a:t>Chekuri</a:t>
            </a:r>
            <a:r>
              <a:rPr lang="en-US" sz="2800" dirty="0" smtClean="0">
                <a:solidFill>
                  <a:srgbClr val="005800"/>
                </a:solidFill>
              </a:rPr>
              <a:t>, C. ‘14]</a:t>
            </a:r>
            <a:r>
              <a:rPr lang="en-US" dirty="0" smtClean="0"/>
              <a:t>:                                       and d=3 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8" y="3276601"/>
            <a:ext cx="2032000" cy="457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74" y="3894667"/>
            <a:ext cx="3352800" cy="406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8" y="4944534"/>
            <a:ext cx="3352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7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66667" cy="1244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 has </a:t>
            </a:r>
            <a:r>
              <a:rPr lang="en-US" dirty="0" err="1" smtClean="0"/>
              <a:t>treewidth</a:t>
            </a:r>
            <a:r>
              <a:rPr lang="en-US" dirty="0" smtClean="0"/>
              <a:t> k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there is a set T of at least    k/4 terminals, T is well-linked in G.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199" y="2794001"/>
            <a:ext cx="1913467" cy="1371600"/>
            <a:chOff x="3098799" y="2861734"/>
            <a:chExt cx="1913467" cy="1371600"/>
          </a:xfrm>
        </p:grpSpPr>
        <p:sp>
          <p:nvSpPr>
            <p:cNvPr id="4" name="Oval 3"/>
            <p:cNvSpPr/>
            <p:nvPr/>
          </p:nvSpPr>
          <p:spPr>
            <a:xfrm>
              <a:off x="3098799" y="2861734"/>
              <a:ext cx="1913467" cy="1371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454399" y="3877733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251200" y="3674533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217334" y="3420534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335867" y="3098796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555067" y="3081869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741334" y="3318935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724401" y="3623736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538136" y="3843871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534" y="3386671"/>
              <a:ext cx="304800" cy="304800"/>
            </a:xfrm>
            <a:prstGeom prst="rect">
              <a:avLst/>
            </a:prstGeom>
          </p:spPr>
        </p:pic>
      </p:grpSp>
      <p:sp>
        <p:nvSpPr>
          <p:cNvPr id="16" name="Rounded Rectangular Callout 15"/>
          <p:cNvSpPr/>
          <p:nvPr/>
        </p:nvSpPr>
        <p:spPr>
          <a:xfrm>
            <a:off x="406400" y="4453466"/>
            <a:ext cx="1828800" cy="897467"/>
          </a:xfrm>
          <a:prstGeom prst="wedgeRoundRectCallout">
            <a:avLst>
              <a:gd name="adj1" fmla="val -29166"/>
              <a:gd name="adj2" fmla="val -9438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k/8 terminals</a:t>
            </a:r>
            <a:endParaRPr lang="en-US" sz="28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2709334" y="2878666"/>
            <a:ext cx="2556933" cy="1371600"/>
          </a:xfrm>
          <a:prstGeom prst="wedgeRoundRectCallout">
            <a:avLst>
              <a:gd name="adj1" fmla="val -63306"/>
              <a:gd name="adj2" fmla="val 369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PoS</a:t>
            </a:r>
            <a:r>
              <a:rPr lang="en-US" sz="2800" dirty="0" smtClean="0"/>
              <a:t> System, </a:t>
            </a:r>
          </a:p>
          <a:p>
            <a:pPr algn="ctr"/>
            <a:r>
              <a:rPr lang="en-US" sz="2800" dirty="0" smtClean="0"/>
              <a:t>width 1, height k/8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46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66667" cy="1244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 has </a:t>
            </a:r>
            <a:r>
              <a:rPr lang="en-US" dirty="0" err="1" smtClean="0"/>
              <a:t>treewidth</a:t>
            </a:r>
            <a:r>
              <a:rPr lang="en-US" dirty="0" smtClean="0"/>
              <a:t> k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there is a set T of at least    k/4 terminals, T is well-linked in G.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876802" y="2878665"/>
            <a:ext cx="3522132" cy="1371601"/>
            <a:chOff x="3420536" y="5113866"/>
            <a:chExt cx="3522132" cy="1371601"/>
          </a:xfrm>
        </p:grpSpPr>
        <p:grpSp>
          <p:nvGrpSpPr>
            <p:cNvPr id="10" name="Group 9"/>
            <p:cNvGrpSpPr/>
            <p:nvPr/>
          </p:nvGrpSpPr>
          <p:grpSpPr>
            <a:xfrm flipH="1">
              <a:off x="3420536" y="5113866"/>
              <a:ext cx="1642532" cy="1337734"/>
              <a:chOff x="2590803" y="5096933"/>
              <a:chExt cx="1642532" cy="1337734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590803" y="5096933"/>
                <a:ext cx="1642532" cy="133773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3843875" y="5401735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3843875" y="5706534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3843874" y="5977469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5300136" y="5147733"/>
              <a:ext cx="1642532" cy="1337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6553208" y="5452535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553208" y="5757334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553207" y="6028269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656667" y="5384800"/>
              <a:ext cx="1097280" cy="199813"/>
              <a:chOff x="3979334" y="5300133"/>
              <a:chExt cx="1097280" cy="19981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3979334" y="5300133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4893734" y="5317066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656670" y="5672664"/>
              <a:ext cx="1097280" cy="199813"/>
              <a:chOff x="3979334" y="5300133"/>
              <a:chExt cx="1097280" cy="199813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3979334" y="5300133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4893734" y="5317066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656673" y="5960528"/>
              <a:ext cx="1097280" cy="199813"/>
              <a:chOff x="3979334" y="5300133"/>
              <a:chExt cx="1097280" cy="199813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3979334" y="5300133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4893734" y="5317066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457199" y="2794001"/>
            <a:ext cx="1913467" cy="1371600"/>
            <a:chOff x="3098799" y="2861734"/>
            <a:chExt cx="1913467" cy="1371600"/>
          </a:xfrm>
        </p:grpSpPr>
        <p:sp>
          <p:nvSpPr>
            <p:cNvPr id="45" name="Oval 44"/>
            <p:cNvSpPr/>
            <p:nvPr/>
          </p:nvSpPr>
          <p:spPr>
            <a:xfrm>
              <a:off x="3098799" y="2861734"/>
              <a:ext cx="1913467" cy="1371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454399" y="3877733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251200" y="3674533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217334" y="3420534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335867" y="3098796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4555067" y="3081869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741334" y="3318935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724401" y="3623736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538136" y="3843871"/>
              <a:ext cx="182880" cy="18288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534" y="3386671"/>
              <a:ext cx="304800" cy="304800"/>
            </a:xfrm>
            <a:prstGeom prst="rect">
              <a:avLst/>
            </a:prstGeom>
          </p:spPr>
        </p:pic>
      </p:grpSp>
      <p:sp>
        <p:nvSpPr>
          <p:cNvPr id="21" name="Right Arrow 20"/>
          <p:cNvSpPr/>
          <p:nvPr/>
        </p:nvSpPr>
        <p:spPr>
          <a:xfrm>
            <a:off x="3115733" y="3268133"/>
            <a:ext cx="1507067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931336" y="4927599"/>
            <a:ext cx="7399870" cy="1405469"/>
            <a:chOff x="931336" y="4927599"/>
            <a:chExt cx="7399870" cy="1405469"/>
          </a:xfrm>
        </p:grpSpPr>
        <p:sp>
          <p:nvSpPr>
            <p:cNvPr id="77" name="Oval 76"/>
            <p:cNvSpPr/>
            <p:nvPr/>
          </p:nvSpPr>
          <p:spPr>
            <a:xfrm flipH="1">
              <a:off x="931336" y="4927599"/>
              <a:ext cx="1642532" cy="1337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810936" y="4961466"/>
              <a:ext cx="1642532" cy="1337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4792141" y="4961467"/>
              <a:ext cx="1642532" cy="1337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688674" y="4995334"/>
              <a:ext cx="1642532" cy="1337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137916" y="5350933"/>
              <a:ext cx="6969777" cy="572353"/>
              <a:chOff x="1137916" y="5486397"/>
              <a:chExt cx="6969777" cy="572353"/>
            </a:xfrm>
          </p:grpSpPr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 flipH="1">
                <a:off x="1137916" y="5486401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 flipH="1">
                <a:off x="1137917" y="5808135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2167470" y="5486397"/>
                <a:ext cx="5940223" cy="572353"/>
                <a:chOff x="2167470" y="5486397"/>
                <a:chExt cx="5940223" cy="572353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2167470" y="5486397"/>
                  <a:ext cx="1097280" cy="199813"/>
                  <a:chOff x="3979334" y="5300133"/>
                  <a:chExt cx="1097280" cy="199813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4047067" y="5384800"/>
                    <a:ext cx="89746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72" name="Oval 71"/>
                  <p:cNvSpPr>
                    <a:spLocks noChangeAspect="1"/>
                  </p:cNvSpPr>
                  <p:nvPr/>
                </p:nvSpPr>
                <p:spPr>
                  <a:xfrm>
                    <a:off x="3979334" y="5300133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>
                    <a:spLocks noChangeAspect="1"/>
                  </p:cNvSpPr>
                  <p:nvPr/>
                </p:nvSpPr>
                <p:spPr>
                  <a:xfrm>
                    <a:off x="4893734" y="5317066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2167473" y="5774261"/>
                  <a:ext cx="1097280" cy="199813"/>
                  <a:chOff x="3979334" y="5300133"/>
                  <a:chExt cx="1097280" cy="199813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 flipV="1">
                    <a:off x="4047067" y="5384800"/>
                    <a:ext cx="89746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9" name="Oval 68"/>
                  <p:cNvSpPr>
                    <a:spLocks noChangeAspect="1"/>
                  </p:cNvSpPr>
                  <p:nvPr/>
                </p:nvSpPr>
                <p:spPr>
                  <a:xfrm>
                    <a:off x="3979334" y="5300133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>
                    <a:spLocks noChangeAspect="1"/>
                  </p:cNvSpPr>
                  <p:nvPr/>
                </p:nvSpPr>
                <p:spPr>
                  <a:xfrm>
                    <a:off x="4893734" y="5317066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5" name="Oval 84"/>
                <p:cNvSpPr>
                  <a:spLocks noChangeAspect="1"/>
                </p:cNvSpPr>
                <p:nvPr/>
              </p:nvSpPr>
              <p:spPr>
                <a:xfrm>
                  <a:off x="7924813" y="5604935"/>
                  <a:ext cx="182880" cy="182880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>
                  <a:spLocks noChangeAspect="1"/>
                </p:cNvSpPr>
                <p:nvPr/>
              </p:nvSpPr>
              <p:spPr>
                <a:xfrm>
                  <a:off x="7924812" y="5875870"/>
                  <a:ext cx="182880" cy="182880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5994409" y="5520265"/>
                  <a:ext cx="1097280" cy="199813"/>
                  <a:chOff x="3979334" y="5300133"/>
                  <a:chExt cx="1097280" cy="199813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 flipV="1">
                    <a:off x="4047067" y="5384800"/>
                    <a:ext cx="89746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94" name="Oval 93"/>
                  <p:cNvSpPr>
                    <a:spLocks noChangeAspect="1"/>
                  </p:cNvSpPr>
                  <p:nvPr/>
                </p:nvSpPr>
                <p:spPr>
                  <a:xfrm>
                    <a:off x="3979334" y="5300133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>
                    <a:spLocks noChangeAspect="1"/>
                  </p:cNvSpPr>
                  <p:nvPr/>
                </p:nvSpPr>
                <p:spPr>
                  <a:xfrm>
                    <a:off x="4893734" y="5317066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5977479" y="5808129"/>
                  <a:ext cx="1097280" cy="199813"/>
                  <a:chOff x="3979334" y="5300133"/>
                  <a:chExt cx="1097280" cy="199813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 flipV="1">
                    <a:off x="4047067" y="5384800"/>
                    <a:ext cx="89746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91" name="Oval 90"/>
                  <p:cNvSpPr>
                    <a:spLocks noChangeAspect="1"/>
                  </p:cNvSpPr>
                  <p:nvPr/>
                </p:nvSpPr>
                <p:spPr>
                  <a:xfrm>
                    <a:off x="3979334" y="5300133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>
                    <a:spLocks noChangeAspect="1"/>
                  </p:cNvSpPr>
                  <p:nvPr/>
                </p:nvSpPr>
                <p:spPr>
                  <a:xfrm>
                    <a:off x="4893734" y="5317066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>
                  <a:off x="4131737" y="5537197"/>
                  <a:ext cx="1097280" cy="199813"/>
                  <a:chOff x="3979334" y="5300133"/>
                  <a:chExt cx="1097280" cy="199813"/>
                </a:xfrm>
              </p:grpSpPr>
              <p:cxnSp>
                <p:nvCxnSpPr>
                  <p:cNvPr id="111" name="Straight Connector 110"/>
                  <p:cNvCxnSpPr/>
                  <p:nvPr/>
                </p:nvCxnSpPr>
                <p:spPr>
                  <a:xfrm flipV="1">
                    <a:off x="4047067" y="5384800"/>
                    <a:ext cx="89746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12" name="Oval 111"/>
                  <p:cNvSpPr>
                    <a:spLocks noChangeAspect="1"/>
                  </p:cNvSpPr>
                  <p:nvPr/>
                </p:nvSpPr>
                <p:spPr>
                  <a:xfrm>
                    <a:off x="3979334" y="5300133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/>
                  <p:cNvSpPr>
                    <a:spLocks noChangeAspect="1"/>
                  </p:cNvSpPr>
                  <p:nvPr/>
                </p:nvSpPr>
                <p:spPr>
                  <a:xfrm>
                    <a:off x="4893734" y="5317066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4131740" y="5825061"/>
                  <a:ext cx="1097280" cy="199813"/>
                  <a:chOff x="3979334" y="5300133"/>
                  <a:chExt cx="1097280" cy="199813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>
                  <a:xfrm flipV="1">
                    <a:off x="4047067" y="5384800"/>
                    <a:ext cx="89746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09" name="Oval 108"/>
                  <p:cNvSpPr>
                    <a:spLocks noChangeAspect="1"/>
                  </p:cNvSpPr>
                  <p:nvPr/>
                </p:nvSpPr>
                <p:spPr>
                  <a:xfrm>
                    <a:off x="3979334" y="5300133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>
                    <a:spLocks noChangeAspect="1"/>
                  </p:cNvSpPr>
                  <p:nvPr/>
                </p:nvSpPr>
                <p:spPr>
                  <a:xfrm>
                    <a:off x="4893734" y="5317066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19" name="Right Arrow 118"/>
          <p:cNvSpPr/>
          <p:nvPr/>
        </p:nvSpPr>
        <p:spPr>
          <a:xfrm rot="8465804">
            <a:off x="4448172" y="4506043"/>
            <a:ext cx="1089655" cy="382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Path-of-Sets System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68133" y="1710267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572933" y="3064933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420534" y="2760133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386668" y="24553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505201" y="2082796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741334" y="20828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639734" y="31665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944534" y="2269067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944534" y="26416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842934" y="29464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ular Callout 39"/>
          <p:cNvSpPr/>
          <p:nvPr/>
        </p:nvSpPr>
        <p:spPr>
          <a:xfrm>
            <a:off x="5875867" y="2556933"/>
            <a:ext cx="2793999" cy="1219200"/>
          </a:xfrm>
          <a:prstGeom prst="wedgeRoundRectCallout">
            <a:avLst>
              <a:gd name="adj1" fmla="val -75749"/>
              <a:gd name="adj2" fmla="val -3414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Interface vertices; well-linked</a:t>
            </a:r>
            <a:endParaRPr lang="en-US" sz="28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247226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3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Path-of-Sets System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68133" y="1710267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572933" y="306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420534" y="27601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386668" y="24553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505201" y="208279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741334" y="2082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639734" y="31665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944534" y="226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944534" y="26416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842934" y="29464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02000" y="1879600"/>
            <a:ext cx="609600" cy="1625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2387600" y="3962400"/>
            <a:ext cx="1828800" cy="897467"/>
          </a:xfrm>
          <a:prstGeom prst="wedgeRoundRectCallout">
            <a:avLst>
              <a:gd name="adj1" fmla="val 15278"/>
              <a:gd name="adj2" fmla="val -9815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</a:t>
            </a:r>
            <a:r>
              <a:rPr lang="en-US" sz="2800" baseline="-25000" dirty="0" smtClean="0"/>
              <a:t>1</a:t>
            </a:r>
          </a:p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vertices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4453468" y="1930400"/>
            <a:ext cx="812799" cy="1625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4487334" y="3945467"/>
            <a:ext cx="1828800" cy="897467"/>
          </a:xfrm>
          <a:prstGeom prst="wedgeRoundRectCallout">
            <a:avLst>
              <a:gd name="adj1" fmla="val -22685"/>
              <a:gd name="adj2" fmla="val -9438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</a:t>
            </a:r>
            <a:r>
              <a:rPr lang="en-US" sz="2800" baseline="-25000" dirty="0"/>
              <a:t>2</a:t>
            </a:r>
            <a:endParaRPr lang="en-US" sz="2800" baseline="-25000" dirty="0" smtClean="0"/>
          </a:p>
          <a:p>
            <a:pPr algn="ctr"/>
            <a:r>
              <a:rPr lang="en-US" sz="2800" dirty="0" smtClean="0"/>
              <a:t>h</a:t>
            </a:r>
            <a:r>
              <a:rPr lang="en-US" sz="2800" baseline="-25000" dirty="0"/>
              <a:t>2</a:t>
            </a:r>
            <a:r>
              <a:rPr lang="en-US" sz="2800" dirty="0" smtClean="0"/>
              <a:t> vertices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824133" y="2252133"/>
            <a:ext cx="1168400" cy="1016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dk1"/>
                </a:solidFill>
              </a:rPr>
              <a:t>h</a:t>
            </a:r>
            <a:r>
              <a:rPr lang="en-US" sz="2800" baseline="-25000" dirty="0" smtClean="0">
                <a:solidFill>
                  <a:schemeClr val="dk1"/>
                </a:solidFill>
              </a:rPr>
              <a:t>1</a:t>
            </a:r>
            <a:r>
              <a:rPr lang="en-US" sz="2800" dirty="0" smtClean="0">
                <a:solidFill>
                  <a:schemeClr val="dk1"/>
                </a:solidFill>
              </a:rPr>
              <a:t>≤h</a:t>
            </a:r>
            <a:r>
              <a:rPr lang="en-US" sz="2800" baseline="-25000" dirty="0" smtClean="0">
                <a:solidFill>
                  <a:schemeClr val="dk1"/>
                </a:solidFill>
              </a:rPr>
              <a:t>2</a:t>
            </a:r>
            <a:endParaRPr lang="en-US" sz="2800" baseline="-25000" dirty="0">
              <a:solidFill>
                <a:schemeClr val="dk1"/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247226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4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724399" y="4724399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87593" y="47074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Path-of-Sets System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68133" y="1710267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572933" y="306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420534" y="27601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386668" y="24553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505201" y="208279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741334" y="2082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639734" y="31665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944534" y="226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944534" y="26416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842934" y="29464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04533" y="4842933"/>
            <a:ext cx="609600" cy="1625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92801" y="4842934"/>
            <a:ext cx="812799" cy="1625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570134" y="4064000"/>
            <a:ext cx="1828800" cy="1016000"/>
          </a:xfrm>
          <a:prstGeom prst="wedgeRoundRectCallout">
            <a:avLst>
              <a:gd name="adj1" fmla="val -38426"/>
              <a:gd name="adj2" fmla="val 9052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/</a:t>
            </a:r>
            <a:r>
              <a:rPr lang="en-US" sz="2800" dirty="0"/>
              <a:t>c</a:t>
            </a:r>
            <a:r>
              <a:rPr lang="en-US" sz="2800" dirty="0" smtClean="0"/>
              <a:t> vertices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824133" y="2252133"/>
            <a:ext cx="1168400" cy="1016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dk1"/>
                </a:solidFill>
              </a:rPr>
              <a:t>h</a:t>
            </a:r>
            <a:r>
              <a:rPr lang="en-US" sz="2800" baseline="-25000" dirty="0" smtClean="0">
                <a:solidFill>
                  <a:schemeClr val="dk1"/>
                </a:solidFill>
              </a:rPr>
              <a:t>1</a:t>
            </a:r>
            <a:r>
              <a:rPr lang="en-US" sz="2800" dirty="0" smtClean="0"/>
              <a:t>≤h</a:t>
            </a:r>
            <a:r>
              <a:rPr lang="en-US" sz="2800" baseline="-25000" dirty="0" smtClean="0">
                <a:solidFill>
                  <a:schemeClr val="dk1"/>
                </a:solidFill>
              </a:rPr>
              <a:t>2</a:t>
            </a:r>
            <a:endParaRPr lang="en-US" sz="2800" baseline="-25000" dirty="0">
              <a:solidFill>
                <a:schemeClr val="dk1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73868" y="52662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23068" y="560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607734" y="59436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163734" y="50969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282267" y="54186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282267" y="57065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214534" y="6045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ular Callout 27"/>
          <p:cNvSpPr/>
          <p:nvPr/>
        </p:nvSpPr>
        <p:spPr>
          <a:xfrm>
            <a:off x="592667" y="4013201"/>
            <a:ext cx="1828800" cy="1016000"/>
          </a:xfrm>
          <a:prstGeom prst="wedgeRoundRectCallout">
            <a:avLst>
              <a:gd name="adj1" fmla="val 47685"/>
              <a:gd name="adj2" fmla="val 9052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/</a:t>
            </a:r>
            <a:r>
              <a:rPr lang="en-US" sz="2800" dirty="0"/>
              <a:t>c</a:t>
            </a:r>
            <a:r>
              <a:rPr lang="en-US" sz="2800" dirty="0" smtClean="0"/>
              <a:t> vertices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3979334" y="5300133"/>
            <a:ext cx="1097280" cy="199813"/>
            <a:chOff x="3979334" y="5300133"/>
            <a:chExt cx="1097280" cy="199813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9337" y="5587997"/>
            <a:ext cx="1097280" cy="199813"/>
            <a:chOff x="3979334" y="5300133"/>
            <a:chExt cx="1097280" cy="199813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9340" y="5875861"/>
            <a:ext cx="1097280" cy="199813"/>
            <a:chOff x="3979334" y="5300133"/>
            <a:chExt cx="1097280" cy="199813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ounded Rectangular Callout 48"/>
          <p:cNvSpPr/>
          <p:nvPr/>
        </p:nvSpPr>
        <p:spPr>
          <a:xfrm>
            <a:off x="3335867" y="3674534"/>
            <a:ext cx="1828800" cy="1016000"/>
          </a:xfrm>
          <a:prstGeom prst="wedgeRoundRectCallout">
            <a:avLst>
              <a:gd name="adj1" fmla="val 17129"/>
              <a:gd name="adj2" fmla="val 10219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/</a:t>
            </a:r>
            <a:r>
              <a:rPr lang="en-US" sz="2800" dirty="0"/>
              <a:t>c</a:t>
            </a:r>
            <a:r>
              <a:rPr lang="en-US" sz="2800" dirty="0" smtClean="0"/>
              <a:t> edges</a:t>
            </a:r>
            <a:endParaRPr lang="en-US" sz="2800" dirty="0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2472267"/>
            <a:ext cx="304800" cy="3048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7" y="5511800"/>
            <a:ext cx="406400" cy="355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477934"/>
            <a:ext cx="419100" cy="355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37067" y="1591733"/>
            <a:ext cx="2743200" cy="20997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interface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is </a:t>
            </a:r>
            <a:r>
              <a:rPr lang="en-US" sz="2800" dirty="0"/>
              <a:t>w</a:t>
            </a:r>
            <a:r>
              <a:rPr lang="en-US" sz="2800" dirty="0" smtClean="0"/>
              <a:t>ell-linked inside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509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28" grpId="0" animBg="1"/>
      <p:bldP spid="49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66667" cy="1244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 has </a:t>
            </a:r>
            <a:r>
              <a:rPr lang="en-US" dirty="0" err="1" smtClean="0"/>
              <a:t>treewidth</a:t>
            </a:r>
            <a:r>
              <a:rPr lang="en-US" dirty="0" smtClean="0"/>
              <a:t> k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there is a set T of at least    k/4 terminals, T is well-linked in G.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98799" y="2827867"/>
            <a:ext cx="1913467" cy="1845733"/>
            <a:chOff x="3098799" y="2827867"/>
            <a:chExt cx="1913467" cy="1845733"/>
          </a:xfrm>
        </p:grpSpPr>
        <p:sp>
          <p:nvSpPr>
            <p:cNvPr id="4" name="Oval 3"/>
            <p:cNvSpPr/>
            <p:nvPr/>
          </p:nvSpPr>
          <p:spPr>
            <a:xfrm>
              <a:off x="3098799" y="2827867"/>
              <a:ext cx="1913467" cy="18457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403599" y="4182533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251200" y="3877733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217334" y="3572934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335867" y="3200396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572000" y="3200400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470400" y="4284134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775200" y="3386667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775200" y="3759200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673600" y="4064000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5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333" y="3623733"/>
              <a:ext cx="304800" cy="304800"/>
            </a:xfrm>
            <a:prstGeom prst="rect">
              <a:avLst/>
            </a:prstGeom>
          </p:spPr>
        </p:pic>
      </p:grpSp>
      <p:sp>
        <p:nvSpPr>
          <p:cNvPr id="17" name="Rounded Rectangular Callout 16"/>
          <p:cNvSpPr/>
          <p:nvPr/>
        </p:nvSpPr>
        <p:spPr>
          <a:xfrm>
            <a:off x="169334" y="2980267"/>
            <a:ext cx="2556933" cy="1371600"/>
          </a:xfrm>
          <a:prstGeom prst="wedgeRoundRectCallout">
            <a:avLst>
              <a:gd name="adj1" fmla="val 66495"/>
              <a:gd name="adj2" fmla="val 987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PoS</a:t>
            </a:r>
            <a:r>
              <a:rPr lang="en-US" sz="2800" dirty="0" smtClean="0"/>
              <a:t> System, </a:t>
            </a:r>
          </a:p>
          <a:p>
            <a:pPr algn="ctr"/>
            <a:r>
              <a:rPr lang="en-US" sz="2800" dirty="0" smtClean="0"/>
              <a:t>width 1, height k/8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214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</p:spPr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7" y="1049883"/>
            <a:ext cx="3014130" cy="2683887"/>
            <a:chOff x="321737" y="1100682"/>
            <a:chExt cx="3014130" cy="2683887"/>
          </a:xfrm>
        </p:grpSpPr>
        <p:pic>
          <p:nvPicPr>
            <p:cNvPr id="5" name="Picture 4" descr="tree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11" y="1509369"/>
              <a:ext cx="2508554" cy="2275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5178" y="1116077"/>
              <a:ext cx="28408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89101B"/>
                  </a:solidFill>
                </a:rPr>
                <a:t>Trees</a:t>
              </a:r>
              <a:endParaRPr lang="en-US" sz="3200" dirty="0">
                <a:solidFill>
                  <a:srgbClr val="89101B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1737" y="1100682"/>
              <a:ext cx="3014130" cy="2675451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grap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06" y="1678688"/>
            <a:ext cx="2501007" cy="2103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33699" y="1095239"/>
            <a:ext cx="45393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9101B"/>
                </a:solidFill>
              </a:rPr>
              <a:t>Low-</a:t>
            </a:r>
            <a:r>
              <a:rPr lang="en-US" sz="3200" dirty="0" err="1" smtClean="0">
                <a:solidFill>
                  <a:srgbClr val="89101B"/>
                </a:solidFill>
              </a:rPr>
              <a:t>Treewidth</a:t>
            </a:r>
            <a:r>
              <a:rPr lang="en-US" sz="3200" dirty="0" smtClean="0">
                <a:solidFill>
                  <a:srgbClr val="89101B"/>
                </a:solidFill>
              </a:rPr>
              <a:t> Graphs</a:t>
            </a:r>
            <a:endParaRPr lang="en-US" sz="3200" dirty="0">
              <a:solidFill>
                <a:srgbClr val="89101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7140" y="1049869"/>
            <a:ext cx="4232059" cy="28109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04526" y="4842939"/>
            <a:ext cx="2139527" cy="1460076"/>
            <a:chOff x="5418666" y="2286001"/>
            <a:chExt cx="2139527" cy="1460076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6062133" y="228600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5418666" y="259080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098116" y="283210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922432" y="360891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7" idx="5"/>
              <a:endCxn id="19" idx="0"/>
            </p:cNvCxnSpPr>
            <p:nvPr/>
          </p:nvCxnSpPr>
          <p:spPr>
            <a:xfrm>
              <a:off x="5535739" y="2707874"/>
              <a:ext cx="455273" cy="9010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6"/>
              <a:endCxn id="18" idx="3"/>
            </p:cNvCxnSpPr>
            <p:nvPr/>
          </p:nvCxnSpPr>
          <p:spPr>
            <a:xfrm flipV="1">
              <a:off x="6059592" y="2949174"/>
              <a:ext cx="58611" cy="728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6"/>
              <a:endCxn id="18" idx="1"/>
            </p:cNvCxnSpPr>
            <p:nvPr/>
          </p:nvCxnSpPr>
          <p:spPr>
            <a:xfrm>
              <a:off x="5555826" y="2659381"/>
              <a:ext cx="562377" cy="1928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4"/>
              <a:endCxn id="18" idx="0"/>
            </p:cNvCxnSpPr>
            <p:nvPr/>
          </p:nvCxnSpPr>
          <p:spPr>
            <a:xfrm>
              <a:off x="6130713" y="2423161"/>
              <a:ext cx="35983" cy="408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6" idx="3"/>
            </p:cNvCxnSpPr>
            <p:nvPr/>
          </p:nvCxnSpPr>
          <p:spPr>
            <a:xfrm flipV="1">
              <a:off x="5535739" y="2403074"/>
              <a:ext cx="546481" cy="2201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421033" y="234315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6739466" y="269240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323666" y="358140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557432" y="3412067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5" idx="4"/>
              <a:endCxn id="28" idx="0"/>
            </p:cNvCxnSpPr>
            <p:nvPr/>
          </p:nvCxnSpPr>
          <p:spPr>
            <a:xfrm flipH="1">
              <a:off x="6626012" y="2480311"/>
              <a:ext cx="863601" cy="931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8" idx="6"/>
              <a:endCxn id="27" idx="3"/>
            </p:cNvCxnSpPr>
            <p:nvPr/>
          </p:nvCxnSpPr>
          <p:spPr>
            <a:xfrm>
              <a:off x="6694592" y="3480647"/>
              <a:ext cx="649161" cy="2178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5"/>
              <a:endCxn id="27" idx="1"/>
            </p:cNvCxnSpPr>
            <p:nvPr/>
          </p:nvCxnSpPr>
          <p:spPr>
            <a:xfrm>
              <a:off x="6856539" y="2809474"/>
              <a:ext cx="487214" cy="7920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5" idx="4"/>
              <a:endCxn id="27" idx="0"/>
            </p:cNvCxnSpPr>
            <p:nvPr/>
          </p:nvCxnSpPr>
          <p:spPr>
            <a:xfrm flipH="1">
              <a:off x="7392246" y="2480311"/>
              <a:ext cx="97367" cy="11010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7"/>
              <a:endCxn id="25" idx="3"/>
            </p:cNvCxnSpPr>
            <p:nvPr/>
          </p:nvCxnSpPr>
          <p:spPr>
            <a:xfrm flipV="1">
              <a:off x="6856539" y="2460224"/>
              <a:ext cx="584581" cy="252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5"/>
              <a:endCxn id="27" idx="1"/>
            </p:cNvCxnSpPr>
            <p:nvPr/>
          </p:nvCxnSpPr>
          <p:spPr>
            <a:xfrm>
              <a:off x="6215189" y="2949174"/>
              <a:ext cx="1128564" cy="652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6" idx="5"/>
              <a:endCxn id="28" idx="0"/>
            </p:cNvCxnSpPr>
            <p:nvPr/>
          </p:nvCxnSpPr>
          <p:spPr>
            <a:xfrm>
              <a:off x="6179206" y="2403074"/>
              <a:ext cx="446806" cy="1008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28" idx="2"/>
            </p:cNvCxnSpPr>
            <p:nvPr/>
          </p:nvCxnSpPr>
          <p:spPr>
            <a:xfrm>
              <a:off x="5546323" y="2695174"/>
              <a:ext cx="1011109" cy="7854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9" idx="5"/>
              <a:endCxn id="26" idx="3"/>
            </p:cNvCxnSpPr>
            <p:nvPr/>
          </p:nvCxnSpPr>
          <p:spPr>
            <a:xfrm flipV="1">
              <a:off x="6039505" y="2809474"/>
              <a:ext cx="720048" cy="9165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6" idx="6"/>
              <a:endCxn id="26" idx="1"/>
            </p:cNvCxnSpPr>
            <p:nvPr/>
          </p:nvCxnSpPr>
          <p:spPr>
            <a:xfrm>
              <a:off x="6199293" y="2354581"/>
              <a:ext cx="560260" cy="3579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998134" y="3994730"/>
            <a:ext cx="4199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9101B"/>
                </a:solidFill>
              </a:rPr>
              <a:t>Large-</a:t>
            </a:r>
            <a:r>
              <a:rPr lang="en-US" sz="3200" dirty="0" err="1" smtClean="0">
                <a:solidFill>
                  <a:srgbClr val="89101B"/>
                </a:solidFill>
              </a:rPr>
              <a:t>Treewidth</a:t>
            </a:r>
            <a:r>
              <a:rPr lang="en-US" sz="3200" dirty="0" smtClean="0">
                <a:solidFill>
                  <a:srgbClr val="89101B"/>
                </a:solidFill>
              </a:rPr>
              <a:t> Graphs</a:t>
            </a:r>
            <a:endParaRPr lang="en-US" sz="3200" dirty="0">
              <a:solidFill>
                <a:srgbClr val="89101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7334" y="3996269"/>
            <a:ext cx="4318000" cy="264159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505214" y="2099733"/>
            <a:ext cx="94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800"/>
                </a:solidFill>
              </a:rPr>
              <a:t>and</a:t>
            </a:r>
            <a:endParaRPr lang="en-US" sz="3600" dirty="0">
              <a:solidFill>
                <a:srgbClr val="0058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733" y="3979332"/>
            <a:ext cx="94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5800"/>
                </a:solidFill>
              </a:rPr>
              <a:t>vs</a:t>
            </a:r>
            <a:endParaRPr lang="en-US" sz="3600" dirty="0">
              <a:solidFill>
                <a:srgbClr val="005800"/>
              </a:solidFill>
            </a:endParaRPr>
          </a:p>
        </p:txBody>
      </p:sp>
      <p:pic>
        <p:nvPicPr>
          <p:cNvPr id="41" name="Picture 40" descr="qmark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9907" r="20463" b="11575"/>
          <a:stretch/>
        </p:blipFill>
        <p:spPr>
          <a:xfrm>
            <a:off x="4775203" y="4538133"/>
            <a:ext cx="1354667" cy="17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9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2"/>
            <a:ext cx="8229600" cy="1143000"/>
          </a:xfrm>
        </p:spPr>
        <p:txBody>
          <a:bodyPr/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0665" y="1142442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300127" y="107471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7866" y="114244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634" y="2587108"/>
            <a:ext cx="519754" cy="46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3369733" y="1835678"/>
            <a:ext cx="968410" cy="1956681"/>
            <a:chOff x="3369733" y="1784878"/>
            <a:chExt cx="968410" cy="1956681"/>
          </a:xfrm>
        </p:grpSpPr>
        <p:sp>
          <p:nvSpPr>
            <p:cNvPr id="12" name="Oval 11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12266" y="1835678"/>
            <a:ext cx="968410" cy="1956681"/>
            <a:chOff x="3369733" y="1784878"/>
            <a:chExt cx="968410" cy="1956681"/>
          </a:xfrm>
        </p:grpSpPr>
        <p:sp>
          <p:nvSpPr>
            <p:cNvPr id="50" name="Oval 49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586133" y="1835678"/>
            <a:ext cx="968410" cy="1956681"/>
            <a:chOff x="3369733" y="1784878"/>
            <a:chExt cx="968410" cy="1956681"/>
          </a:xfrm>
        </p:grpSpPr>
        <p:sp>
          <p:nvSpPr>
            <p:cNvPr id="64" name="Oval 63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167323" y="2390755"/>
            <a:ext cx="997354" cy="931327"/>
            <a:chOff x="4167323" y="2390755"/>
            <a:chExt cx="997354" cy="931327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4201177" y="2390755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167323" y="3322082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792923" y="2390757"/>
            <a:ext cx="731520" cy="948260"/>
            <a:chOff x="4167323" y="2339956"/>
            <a:chExt cx="997354" cy="948260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995185" y="2356891"/>
            <a:ext cx="731520" cy="948260"/>
            <a:chOff x="4167323" y="2339956"/>
            <a:chExt cx="997354" cy="948260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ounded Rectangle 76"/>
          <p:cNvSpPr/>
          <p:nvPr/>
        </p:nvSpPr>
        <p:spPr>
          <a:xfrm>
            <a:off x="254000" y="1253067"/>
            <a:ext cx="2032000" cy="12022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Start:</a:t>
            </a:r>
          </a:p>
          <a:p>
            <a:r>
              <a:rPr lang="en-US" sz="2800" dirty="0" smtClean="0"/>
              <a:t>width r</a:t>
            </a:r>
          </a:p>
          <a:p>
            <a:r>
              <a:rPr lang="en-US" sz="2800" dirty="0" smtClean="0"/>
              <a:t>height h</a:t>
            </a:r>
            <a:endParaRPr lang="en-US" sz="2800" dirty="0"/>
          </a:p>
        </p:txBody>
      </p:sp>
      <p:sp>
        <p:nvSpPr>
          <p:cNvPr id="83" name="Rounded Rectangle 82"/>
          <p:cNvSpPr/>
          <p:nvPr/>
        </p:nvSpPr>
        <p:spPr>
          <a:xfrm>
            <a:off x="287867" y="2794000"/>
            <a:ext cx="2032000" cy="12022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End:</a:t>
            </a:r>
          </a:p>
          <a:p>
            <a:r>
              <a:rPr lang="en-US" sz="2800" dirty="0" smtClean="0"/>
              <a:t>width 2r</a:t>
            </a:r>
          </a:p>
          <a:p>
            <a:r>
              <a:rPr lang="en-US" sz="2800" dirty="0" smtClean="0"/>
              <a:t>height h/c’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02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2"/>
            <a:ext cx="8229600" cy="1143000"/>
          </a:xfrm>
        </p:spPr>
        <p:txBody>
          <a:bodyPr/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00127" y="107471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7866" y="114244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634" y="2587108"/>
            <a:ext cx="519754" cy="46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3369733" y="1835678"/>
            <a:ext cx="968410" cy="19566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437473" y="2319869"/>
            <a:ext cx="221831" cy="1051554"/>
            <a:chOff x="3437473" y="2269069"/>
            <a:chExt cx="221831" cy="1051554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454403" y="2497668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 flipH="1">
            <a:off x="4013206" y="2336802"/>
            <a:ext cx="221831" cy="1051554"/>
            <a:chOff x="3437473" y="2269069"/>
            <a:chExt cx="221831" cy="1051554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454403" y="2497668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012266" y="1835678"/>
            <a:ext cx="968410" cy="1956681"/>
            <a:chOff x="3369733" y="1784878"/>
            <a:chExt cx="968410" cy="1956681"/>
          </a:xfrm>
        </p:grpSpPr>
        <p:sp>
          <p:nvSpPr>
            <p:cNvPr id="50" name="Oval 49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586133" y="1835678"/>
            <a:ext cx="968410" cy="1956681"/>
            <a:chOff x="3369733" y="1784878"/>
            <a:chExt cx="968410" cy="1956681"/>
          </a:xfrm>
        </p:grpSpPr>
        <p:sp>
          <p:nvSpPr>
            <p:cNvPr id="64" name="Oval 63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167323" y="2390755"/>
            <a:ext cx="997354" cy="931327"/>
            <a:chOff x="4167323" y="2390755"/>
            <a:chExt cx="997354" cy="931327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4201177" y="2390755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167323" y="3322082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792923" y="2390757"/>
            <a:ext cx="731520" cy="948260"/>
            <a:chOff x="4167323" y="2339956"/>
            <a:chExt cx="997354" cy="948260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995185" y="2356891"/>
            <a:ext cx="731520" cy="948260"/>
            <a:chOff x="4167323" y="2339956"/>
            <a:chExt cx="997354" cy="948260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3640665" y="1142442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4487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>
            <a:off x="3386670" y="1761068"/>
            <a:ext cx="1066800" cy="18795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2"/>
            <a:ext cx="8229600" cy="1143000"/>
          </a:xfrm>
        </p:spPr>
        <p:txBody>
          <a:bodyPr/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00127" y="107471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7866" y="114244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634" y="2587108"/>
            <a:ext cx="519754" cy="46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grpSp>
        <p:nvGrpSpPr>
          <p:cNvPr id="42" name="Group 41"/>
          <p:cNvGrpSpPr/>
          <p:nvPr/>
        </p:nvGrpSpPr>
        <p:grpSpPr>
          <a:xfrm flipH="1">
            <a:off x="4013206" y="2336802"/>
            <a:ext cx="221831" cy="1051554"/>
            <a:chOff x="3437473" y="2269069"/>
            <a:chExt cx="221831" cy="1051554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454403" y="2497668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012266" y="1835678"/>
            <a:ext cx="968410" cy="1956681"/>
            <a:chOff x="3369733" y="1784878"/>
            <a:chExt cx="968410" cy="1956681"/>
          </a:xfrm>
        </p:grpSpPr>
        <p:sp>
          <p:nvSpPr>
            <p:cNvPr id="50" name="Oval 49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586133" y="1835678"/>
            <a:ext cx="968410" cy="1956681"/>
            <a:chOff x="3369733" y="1784878"/>
            <a:chExt cx="968410" cy="1956681"/>
          </a:xfrm>
        </p:grpSpPr>
        <p:sp>
          <p:nvSpPr>
            <p:cNvPr id="64" name="Oval 63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167323" y="2390755"/>
            <a:ext cx="997354" cy="931327"/>
            <a:chOff x="4167323" y="2390755"/>
            <a:chExt cx="997354" cy="931327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4201177" y="2390755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167323" y="3322082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792923" y="2390757"/>
            <a:ext cx="731520" cy="948260"/>
            <a:chOff x="4167323" y="2339956"/>
            <a:chExt cx="997354" cy="948260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995185" y="2356891"/>
            <a:ext cx="731520" cy="948260"/>
            <a:chOff x="4167323" y="2339956"/>
            <a:chExt cx="997354" cy="948260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/>
          <p:cNvSpPr/>
          <p:nvPr/>
        </p:nvSpPr>
        <p:spPr>
          <a:xfrm>
            <a:off x="1913463" y="1794935"/>
            <a:ext cx="1066800" cy="191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981211" y="2269068"/>
            <a:ext cx="221831" cy="1051554"/>
            <a:chOff x="3437473" y="2269069"/>
            <a:chExt cx="221831" cy="1051554"/>
          </a:xfrm>
        </p:grpSpPr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3454403" y="2497668"/>
              <a:ext cx="137160" cy="1371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590804" y="2387599"/>
            <a:ext cx="1051560" cy="154093"/>
            <a:chOff x="3979334" y="5300133"/>
            <a:chExt cx="1051560" cy="154093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607740" y="2573865"/>
            <a:ext cx="1051560" cy="154093"/>
            <a:chOff x="3979334" y="5300133"/>
            <a:chExt cx="1051560" cy="154093"/>
          </a:xfrm>
        </p:grpSpPr>
        <p:cxnSp>
          <p:nvCxnSpPr>
            <p:cNvPr id="126" name="Straight Connector 125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607743" y="2777064"/>
            <a:ext cx="1051560" cy="154093"/>
            <a:chOff x="3979334" y="5300133"/>
            <a:chExt cx="1051560" cy="154093"/>
          </a:xfrm>
        </p:grpSpPr>
        <p:cxnSp>
          <p:nvCxnSpPr>
            <p:cNvPr id="130" name="Straight Connector 129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607746" y="2980263"/>
            <a:ext cx="1051560" cy="154093"/>
            <a:chOff x="3979334" y="5300133"/>
            <a:chExt cx="1051560" cy="154093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2116661" y="1735111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539066" y="1701244"/>
            <a:ext cx="745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52996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>
            <a:off x="3386670" y="1761068"/>
            <a:ext cx="1066800" cy="18795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2"/>
            <a:ext cx="8229600" cy="1143000"/>
          </a:xfrm>
        </p:spPr>
        <p:txBody>
          <a:bodyPr/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00127" y="107471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7866" y="114244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634" y="2587108"/>
            <a:ext cx="519754" cy="46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grpSp>
        <p:nvGrpSpPr>
          <p:cNvPr id="42" name="Group 41"/>
          <p:cNvGrpSpPr/>
          <p:nvPr/>
        </p:nvGrpSpPr>
        <p:grpSpPr>
          <a:xfrm flipH="1">
            <a:off x="4064008" y="2336802"/>
            <a:ext cx="171029" cy="822956"/>
            <a:chOff x="3437473" y="2269069"/>
            <a:chExt cx="171029" cy="822956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012266" y="1835678"/>
            <a:ext cx="968410" cy="1956681"/>
            <a:chOff x="3369733" y="1784878"/>
            <a:chExt cx="968410" cy="1956681"/>
          </a:xfrm>
        </p:grpSpPr>
        <p:sp>
          <p:nvSpPr>
            <p:cNvPr id="50" name="Oval 49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437473" y="2269069"/>
              <a:ext cx="171029" cy="822956"/>
              <a:chOff x="3437473" y="2269069"/>
              <a:chExt cx="171029" cy="822956"/>
            </a:xfrm>
          </p:grpSpPr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586133" y="1835678"/>
            <a:ext cx="968410" cy="1956681"/>
            <a:chOff x="3369733" y="1784878"/>
            <a:chExt cx="968410" cy="1956681"/>
          </a:xfrm>
        </p:grpSpPr>
        <p:sp>
          <p:nvSpPr>
            <p:cNvPr id="64" name="Oval 63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184253" y="2390755"/>
            <a:ext cx="949706" cy="660396"/>
            <a:chOff x="4184253" y="2390755"/>
            <a:chExt cx="949706" cy="660396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4201177" y="2390755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792923" y="2390757"/>
            <a:ext cx="731520" cy="948260"/>
            <a:chOff x="4167323" y="2339956"/>
            <a:chExt cx="997354" cy="948260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995185" y="2356891"/>
            <a:ext cx="731520" cy="948260"/>
            <a:chOff x="4167323" y="2339956"/>
            <a:chExt cx="997354" cy="948260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/>
          <p:cNvSpPr/>
          <p:nvPr/>
        </p:nvSpPr>
        <p:spPr>
          <a:xfrm>
            <a:off x="1913463" y="1794935"/>
            <a:ext cx="1066800" cy="191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981211" y="2269068"/>
            <a:ext cx="221831" cy="1051554"/>
            <a:chOff x="3437473" y="2269069"/>
            <a:chExt cx="221831" cy="1051554"/>
          </a:xfrm>
        </p:grpSpPr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590804" y="2387599"/>
            <a:ext cx="1051560" cy="154093"/>
            <a:chOff x="3979334" y="5300133"/>
            <a:chExt cx="1051560" cy="154093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607740" y="2573865"/>
            <a:ext cx="1051560" cy="154093"/>
            <a:chOff x="3979334" y="5300133"/>
            <a:chExt cx="1051560" cy="154093"/>
          </a:xfrm>
        </p:grpSpPr>
        <p:cxnSp>
          <p:nvCxnSpPr>
            <p:cNvPr id="126" name="Straight Connector 125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607743" y="2777064"/>
            <a:ext cx="1051560" cy="154093"/>
            <a:chOff x="3979334" y="5300133"/>
            <a:chExt cx="1051560" cy="154093"/>
          </a:xfrm>
        </p:grpSpPr>
        <p:cxnSp>
          <p:nvCxnSpPr>
            <p:cNvPr id="130" name="Straight Connector 129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607746" y="2980263"/>
            <a:ext cx="1051560" cy="154093"/>
            <a:chOff x="3979334" y="5300133"/>
            <a:chExt cx="1051560" cy="154093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116661" y="1735111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3539066" y="1701244"/>
            <a:ext cx="745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14127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>
            <a:off x="3386670" y="1761068"/>
            <a:ext cx="1066800" cy="18795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2"/>
            <a:ext cx="8229600" cy="1143000"/>
          </a:xfrm>
        </p:spPr>
        <p:txBody>
          <a:bodyPr/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00127" y="107471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7866" y="114244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634" y="2587108"/>
            <a:ext cx="519754" cy="46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grpSp>
        <p:nvGrpSpPr>
          <p:cNvPr id="42" name="Group 41"/>
          <p:cNvGrpSpPr/>
          <p:nvPr/>
        </p:nvGrpSpPr>
        <p:grpSpPr>
          <a:xfrm flipH="1">
            <a:off x="4064008" y="2336802"/>
            <a:ext cx="171029" cy="822956"/>
            <a:chOff x="3437473" y="2269069"/>
            <a:chExt cx="171029" cy="822956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012266" y="1835678"/>
            <a:ext cx="968410" cy="1956681"/>
            <a:chOff x="3369733" y="1784878"/>
            <a:chExt cx="968410" cy="1956681"/>
          </a:xfrm>
        </p:grpSpPr>
        <p:sp>
          <p:nvSpPr>
            <p:cNvPr id="50" name="Oval 49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437473" y="2269069"/>
              <a:ext cx="171029" cy="822956"/>
              <a:chOff x="3437473" y="2269069"/>
              <a:chExt cx="171029" cy="822956"/>
            </a:xfrm>
          </p:grpSpPr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  <a:solidFill>
                <a:srgbClr val="005800"/>
              </a:solidFill>
              <a:ln>
                <a:solidFill>
                  <a:srgbClr val="0058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  <a:solidFill>
                <a:srgbClr val="005800"/>
              </a:solidFill>
              <a:ln>
                <a:solidFill>
                  <a:srgbClr val="0058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  <a:solidFill>
                <a:srgbClr val="005800"/>
              </a:solidFill>
              <a:ln>
                <a:solidFill>
                  <a:srgbClr val="0058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  <a:solidFill>
                <a:srgbClr val="005800"/>
              </a:solidFill>
              <a:ln>
                <a:solidFill>
                  <a:srgbClr val="0058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  <a:solidFill>
                <a:srgbClr val="005800"/>
              </a:solidFill>
              <a:ln>
                <a:solidFill>
                  <a:srgbClr val="0058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586133" y="1835678"/>
            <a:ext cx="968410" cy="1956681"/>
            <a:chOff x="3369733" y="1784878"/>
            <a:chExt cx="968410" cy="1956681"/>
          </a:xfrm>
        </p:grpSpPr>
        <p:sp>
          <p:nvSpPr>
            <p:cNvPr id="64" name="Oval 63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184253" y="2390755"/>
            <a:ext cx="949706" cy="660396"/>
            <a:chOff x="4184253" y="2390755"/>
            <a:chExt cx="949706" cy="660396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4201177" y="2390755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792923" y="2390757"/>
            <a:ext cx="731520" cy="948260"/>
            <a:chOff x="4167323" y="2339956"/>
            <a:chExt cx="997354" cy="948260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995185" y="2356891"/>
            <a:ext cx="731520" cy="948260"/>
            <a:chOff x="4167323" y="2339956"/>
            <a:chExt cx="997354" cy="948260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/>
          <p:cNvSpPr/>
          <p:nvPr/>
        </p:nvSpPr>
        <p:spPr>
          <a:xfrm>
            <a:off x="1913463" y="1794935"/>
            <a:ext cx="1066800" cy="191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981211" y="2269068"/>
            <a:ext cx="221831" cy="1051554"/>
            <a:chOff x="3437473" y="2269069"/>
            <a:chExt cx="221831" cy="1051554"/>
          </a:xfrm>
        </p:grpSpPr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590804" y="2387599"/>
            <a:ext cx="1051560" cy="154093"/>
            <a:chOff x="3979334" y="5300133"/>
            <a:chExt cx="1051560" cy="154093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607740" y="2573865"/>
            <a:ext cx="1051560" cy="154093"/>
            <a:chOff x="3979334" y="5300133"/>
            <a:chExt cx="1051560" cy="154093"/>
          </a:xfrm>
        </p:grpSpPr>
        <p:cxnSp>
          <p:nvCxnSpPr>
            <p:cNvPr id="126" name="Straight Connector 125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607743" y="2777064"/>
            <a:ext cx="1051560" cy="154093"/>
            <a:chOff x="3979334" y="5300133"/>
            <a:chExt cx="1051560" cy="154093"/>
          </a:xfrm>
        </p:grpSpPr>
        <p:cxnSp>
          <p:nvCxnSpPr>
            <p:cNvPr id="130" name="Straight Connector 129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607746" y="2980263"/>
            <a:ext cx="1051560" cy="154093"/>
            <a:chOff x="3979334" y="5300133"/>
            <a:chExt cx="1051560" cy="154093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3979334" y="530013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4893734" y="5317066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116661" y="1735111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3539066" y="1701244"/>
            <a:ext cx="745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70451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3505200" y="1920345"/>
            <a:ext cx="999067" cy="18388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2"/>
            <a:ext cx="8229600" cy="1143000"/>
          </a:xfrm>
        </p:spPr>
        <p:txBody>
          <a:bodyPr/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07866" y="114244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634" y="2587108"/>
            <a:ext cx="519754" cy="46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sp>
        <p:nvSpPr>
          <p:cNvPr id="50" name="Oval 49"/>
          <p:cNvSpPr/>
          <p:nvPr/>
        </p:nvSpPr>
        <p:spPr>
          <a:xfrm>
            <a:off x="4961467" y="1828800"/>
            <a:ext cx="1032933" cy="18287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623745" y="2319867"/>
            <a:ext cx="171029" cy="822956"/>
            <a:chOff x="3437473" y="2269069"/>
            <a:chExt cx="171029" cy="822956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 flipH="1">
            <a:off x="5655739" y="2336802"/>
            <a:ext cx="221831" cy="1051554"/>
            <a:chOff x="3437473" y="2269069"/>
            <a:chExt cx="221831" cy="105155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454403" y="2497668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86133" y="1835678"/>
            <a:ext cx="968410" cy="1956681"/>
            <a:chOff x="3369733" y="1784878"/>
            <a:chExt cx="968410" cy="1956681"/>
          </a:xfrm>
        </p:grpSpPr>
        <p:sp>
          <p:nvSpPr>
            <p:cNvPr id="64" name="Oval 63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792921" y="2390757"/>
            <a:ext cx="742856" cy="948260"/>
            <a:chOff x="4167323" y="2339956"/>
            <a:chExt cx="1012810" cy="948260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247356" y="2814086"/>
              <a:ext cx="93277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995185" y="2356891"/>
            <a:ext cx="731520" cy="948260"/>
            <a:chOff x="4167323" y="2339956"/>
            <a:chExt cx="997354" cy="948260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/>
          <p:cNvSpPr/>
          <p:nvPr/>
        </p:nvSpPr>
        <p:spPr>
          <a:xfrm>
            <a:off x="1947338" y="1778001"/>
            <a:ext cx="1066800" cy="18795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 flipH="1">
            <a:off x="2624676" y="2353735"/>
            <a:ext cx="171029" cy="822956"/>
            <a:chOff x="3437473" y="2269069"/>
            <a:chExt cx="171029" cy="822956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44921" y="2407688"/>
            <a:ext cx="949706" cy="660396"/>
            <a:chOff x="4184253" y="2390755"/>
            <a:chExt cx="949706" cy="660396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4201177" y="2390755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/>
          <p:cNvSpPr/>
          <p:nvPr/>
        </p:nvSpPr>
        <p:spPr>
          <a:xfrm>
            <a:off x="474131" y="1811868"/>
            <a:ext cx="1066800" cy="191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41879" y="2286001"/>
            <a:ext cx="221831" cy="1051554"/>
            <a:chOff x="3437473" y="2269069"/>
            <a:chExt cx="221831" cy="1051554"/>
          </a:xfrm>
        </p:grpSpPr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51472" y="2404532"/>
            <a:ext cx="1068502" cy="746757"/>
            <a:chOff x="1236137" y="2404532"/>
            <a:chExt cx="1068502" cy="74675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236137" y="2404532"/>
              <a:ext cx="1051560" cy="154093"/>
              <a:chOff x="3979334" y="5300133"/>
              <a:chExt cx="1051560" cy="154093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253073" y="2590798"/>
              <a:ext cx="1051560" cy="154093"/>
              <a:chOff x="3979334" y="5300133"/>
              <a:chExt cx="1051560" cy="154093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253076" y="2793997"/>
              <a:ext cx="1051560" cy="154093"/>
              <a:chOff x="3979334" y="5300133"/>
              <a:chExt cx="1051560" cy="154093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1253079" y="2997196"/>
              <a:ext cx="1051560" cy="154093"/>
              <a:chOff x="3979334" y="5300133"/>
              <a:chExt cx="1051560" cy="154093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165605" y="2404532"/>
            <a:ext cx="1068502" cy="746757"/>
            <a:chOff x="1236137" y="2404532"/>
            <a:chExt cx="1068502" cy="746757"/>
          </a:xfrm>
        </p:grpSpPr>
        <p:grpSp>
          <p:nvGrpSpPr>
            <p:cNvPr id="83" name="Group 82"/>
            <p:cNvGrpSpPr/>
            <p:nvPr/>
          </p:nvGrpSpPr>
          <p:grpSpPr>
            <a:xfrm>
              <a:off x="1236137" y="2404532"/>
              <a:ext cx="1051560" cy="154093"/>
              <a:chOff x="3979334" y="5300133"/>
              <a:chExt cx="1051560" cy="154093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253073" y="2590798"/>
              <a:ext cx="1051560" cy="154093"/>
              <a:chOff x="3979334" y="5300133"/>
              <a:chExt cx="1051560" cy="154093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1253076" y="2793997"/>
              <a:ext cx="1051560" cy="154093"/>
              <a:chOff x="3979334" y="5300133"/>
              <a:chExt cx="1051560" cy="154093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1253079" y="2997196"/>
              <a:ext cx="1051560" cy="154093"/>
              <a:chOff x="3979334" y="5300133"/>
              <a:chExt cx="1051560" cy="154093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TextBox 115"/>
          <p:cNvSpPr txBox="1"/>
          <p:nvPr/>
        </p:nvSpPr>
        <p:spPr>
          <a:xfrm>
            <a:off x="711194" y="1752045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133599" y="1718178"/>
            <a:ext cx="745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691462" y="1802846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</a:t>
            </a:r>
            <a:r>
              <a:rPr lang="en-US" sz="3200" baseline="-25000" dirty="0"/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96934" y="1768979"/>
            <a:ext cx="745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C’’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01342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3505200" y="1920345"/>
            <a:ext cx="999067" cy="18388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2"/>
            <a:ext cx="8229600" cy="1143000"/>
          </a:xfrm>
        </p:spPr>
        <p:txBody>
          <a:bodyPr/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07866" y="114244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634" y="2587108"/>
            <a:ext cx="519754" cy="46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sp>
        <p:nvSpPr>
          <p:cNvPr id="50" name="Oval 49"/>
          <p:cNvSpPr/>
          <p:nvPr/>
        </p:nvSpPr>
        <p:spPr>
          <a:xfrm>
            <a:off x="4961467" y="1828800"/>
            <a:ext cx="1032933" cy="18287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657605" y="2319867"/>
            <a:ext cx="137169" cy="822956"/>
            <a:chOff x="3471333" y="2269069"/>
            <a:chExt cx="137169" cy="822956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 flipH="1">
            <a:off x="5655739" y="2336802"/>
            <a:ext cx="221831" cy="1051554"/>
            <a:chOff x="3437473" y="2269069"/>
            <a:chExt cx="221831" cy="1051554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454403" y="2497668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86133" y="1835678"/>
            <a:ext cx="968410" cy="1956681"/>
            <a:chOff x="3369733" y="1784878"/>
            <a:chExt cx="968410" cy="1956681"/>
          </a:xfrm>
        </p:grpSpPr>
        <p:sp>
          <p:nvSpPr>
            <p:cNvPr id="64" name="Oval 63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792921" y="2390757"/>
            <a:ext cx="742856" cy="948260"/>
            <a:chOff x="4167323" y="2339956"/>
            <a:chExt cx="1012810" cy="948260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247356" y="2814086"/>
              <a:ext cx="93277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995185" y="2356891"/>
            <a:ext cx="731520" cy="948260"/>
            <a:chOff x="4167323" y="2339956"/>
            <a:chExt cx="997354" cy="948260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/>
          <p:cNvSpPr/>
          <p:nvPr/>
        </p:nvSpPr>
        <p:spPr>
          <a:xfrm>
            <a:off x="1947338" y="1778001"/>
            <a:ext cx="1066800" cy="18795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 flipH="1">
            <a:off x="2624676" y="2353735"/>
            <a:ext cx="137169" cy="822956"/>
            <a:chOff x="3471333" y="2269069"/>
            <a:chExt cx="137169" cy="822956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44921" y="2407688"/>
            <a:ext cx="949700" cy="660396"/>
            <a:chOff x="4184253" y="2390755"/>
            <a:chExt cx="949700" cy="660396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4201177" y="2390755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/>
          <p:cNvSpPr/>
          <p:nvPr/>
        </p:nvSpPr>
        <p:spPr>
          <a:xfrm>
            <a:off x="474131" y="1811868"/>
            <a:ext cx="1066800" cy="191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41879" y="2286001"/>
            <a:ext cx="221831" cy="1051554"/>
            <a:chOff x="3437473" y="2269069"/>
            <a:chExt cx="221831" cy="1051554"/>
          </a:xfrm>
        </p:grpSpPr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51472" y="2404532"/>
            <a:ext cx="1068502" cy="746757"/>
            <a:chOff x="1236137" y="2404532"/>
            <a:chExt cx="1068502" cy="74675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236137" y="2404532"/>
              <a:ext cx="1051560" cy="154093"/>
              <a:chOff x="3979334" y="5300133"/>
              <a:chExt cx="1051560" cy="154093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253073" y="2590798"/>
              <a:ext cx="1051560" cy="154093"/>
              <a:chOff x="3979334" y="5300133"/>
              <a:chExt cx="1051560" cy="154093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253076" y="2793997"/>
              <a:ext cx="1051560" cy="154093"/>
              <a:chOff x="3979334" y="5300133"/>
              <a:chExt cx="1051560" cy="154093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1253079" y="2997196"/>
              <a:ext cx="1051560" cy="154093"/>
              <a:chOff x="3979334" y="5300133"/>
              <a:chExt cx="1051560" cy="154093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165605" y="2404532"/>
            <a:ext cx="1068502" cy="746757"/>
            <a:chOff x="1236137" y="2404532"/>
            <a:chExt cx="1068502" cy="746757"/>
          </a:xfrm>
        </p:grpSpPr>
        <p:grpSp>
          <p:nvGrpSpPr>
            <p:cNvPr id="83" name="Group 82"/>
            <p:cNvGrpSpPr/>
            <p:nvPr/>
          </p:nvGrpSpPr>
          <p:grpSpPr>
            <a:xfrm>
              <a:off x="1236137" y="2404532"/>
              <a:ext cx="1051560" cy="154093"/>
              <a:chOff x="3979334" y="5300133"/>
              <a:chExt cx="1051560" cy="154093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253073" y="2590798"/>
              <a:ext cx="1051560" cy="154093"/>
              <a:chOff x="3979334" y="5300133"/>
              <a:chExt cx="1051560" cy="154093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1253076" y="2793997"/>
              <a:ext cx="1051560" cy="154093"/>
              <a:chOff x="3979334" y="5300133"/>
              <a:chExt cx="1051560" cy="154093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1253079" y="2997196"/>
              <a:ext cx="1051560" cy="154093"/>
              <a:chOff x="3979334" y="5300133"/>
              <a:chExt cx="1051560" cy="154093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TextBox 115"/>
          <p:cNvSpPr txBox="1"/>
          <p:nvPr/>
        </p:nvSpPr>
        <p:spPr>
          <a:xfrm>
            <a:off x="711194" y="1752045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133599" y="1718178"/>
            <a:ext cx="745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691462" y="1802846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</a:t>
            </a:r>
            <a:r>
              <a:rPr lang="en-US" sz="3200" baseline="-25000" dirty="0"/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96934" y="1768979"/>
            <a:ext cx="745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C’’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3908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3505200" y="1920345"/>
            <a:ext cx="999067" cy="18388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2"/>
            <a:ext cx="8229600" cy="1143000"/>
          </a:xfrm>
        </p:spPr>
        <p:txBody>
          <a:bodyPr/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07866" y="1142440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634" y="2587108"/>
            <a:ext cx="519754" cy="46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baseline="-25000" dirty="0"/>
          </a:p>
        </p:txBody>
      </p:sp>
      <p:sp>
        <p:nvSpPr>
          <p:cNvPr id="50" name="Oval 49"/>
          <p:cNvSpPr/>
          <p:nvPr/>
        </p:nvSpPr>
        <p:spPr>
          <a:xfrm>
            <a:off x="4961467" y="1828800"/>
            <a:ext cx="1032933" cy="18287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657605" y="2319867"/>
            <a:ext cx="137169" cy="822956"/>
            <a:chOff x="3471333" y="2269069"/>
            <a:chExt cx="137169" cy="822956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 flipH="1">
            <a:off x="5655739" y="2565401"/>
            <a:ext cx="204901" cy="822955"/>
            <a:chOff x="3454403" y="2497668"/>
            <a:chExt cx="204901" cy="822955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454403" y="2497668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solidFill>
              <a:srgbClr val="005800"/>
            </a:solidFill>
            <a:ln>
              <a:solidFill>
                <a:srgbClr val="00580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86133" y="1835678"/>
            <a:ext cx="968410" cy="1956681"/>
            <a:chOff x="3369733" y="1784878"/>
            <a:chExt cx="968410" cy="1956681"/>
          </a:xfrm>
        </p:grpSpPr>
        <p:sp>
          <p:nvSpPr>
            <p:cNvPr id="64" name="Oval 63"/>
            <p:cNvSpPr/>
            <p:nvPr/>
          </p:nvSpPr>
          <p:spPr>
            <a:xfrm>
              <a:off x="3369733" y="1784878"/>
              <a:ext cx="968410" cy="19566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437473" y="2269069"/>
              <a:ext cx="221831" cy="1051554"/>
              <a:chOff x="3437473" y="2269069"/>
              <a:chExt cx="221831" cy="1051554"/>
            </a:xfrm>
          </p:grpSpPr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flipH="1">
              <a:off x="4013206" y="2286002"/>
              <a:ext cx="221831" cy="1051554"/>
              <a:chOff x="3437473" y="2269069"/>
              <a:chExt cx="221831" cy="1051554"/>
            </a:xfrm>
          </p:grpSpPr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792923" y="2627822"/>
            <a:ext cx="731520" cy="711195"/>
            <a:chOff x="4167323" y="2577021"/>
            <a:chExt cx="997354" cy="711195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995185" y="2356891"/>
            <a:ext cx="731520" cy="948260"/>
            <a:chOff x="4167323" y="2339956"/>
            <a:chExt cx="997354" cy="948260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4201177" y="233995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4218113" y="257702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4201183" y="2814086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167323" y="3288216"/>
              <a:ext cx="99735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/>
          <p:cNvSpPr/>
          <p:nvPr/>
        </p:nvSpPr>
        <p:spPr>
          <a:xfrm>
            <a:off x="1947338" y="1778001"/>
            <a:ext cx="1066800" cy="18795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 flipH="1">
            <a:off x="2624676" y="2353735"/>
            <a:ext cx="137169" cy="822956"/>
            <a:chOff x="3471333" y="2269069"/>
            <a:chExt cx="137169" cy="822956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471342" y="2954865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44921" y="2407688"/>
            <a:ext cx="949700" cy="660396"/>
            <a:chOff x="4184253" y="2390755"/>
            <a:chExt cx="949700" cy="660396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4201177" y="2390755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184253" y="3051151"/>
              <a:ext cx="9327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/>
          <p:cNvSpPr/>
          <p:nvPr/>
        </p:nvSpPr>
        <p:spPr>
          <a:xfrm>
            <a:off x="474131" y="1811868"/>
            <a:ext cx="1066800" cy="191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41879" y="2286001"/>
            <a:ext cx="221831" cy="1051554"/>
            <a:chOff x="3437473" y="2269069"/>
            <a:chExt cx="221831" cy="1051554"/>
          </a:xfrm>
        </p:grpSpPr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3471333" y="2269069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437473" y="2726267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522144" y="3183463"/>
              <a:ext cx="137160" cy="13716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51472" y="2404532"/>
            <a:ext cx="1068502" cy="746757"/>
            <a:chOff x="1236137" y="2404532"/>
            <a:chExt cx="1068502" cy="74675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236137" y="2404532"/>
              <a:ext cx="1051560" cy="154093"/>
              <a:chOff x="3979334" y="5300133"/>
              <a:chExt cx="1051560" cy="154093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253073" y="2590798"/>
              <a:ext cx="1051560" cy="154093"/>
              <a:chOff x="3979334" y="5300133"/>
              <a:chExt cx="1051560" cy="154093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253076" y="2793997"/>
              <a:ext cx="1051560" cy="154093"/>
              <a:chOff x="3979334" y="5300133"/>
              <a:chExt cx="1051560" cy="154093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1253079" y="2997196"/>
              <a:ext cx="1051560" cy="154093"/>
              <a:chOff x="3979334" y="5300133"/>
              <a:chExt cx="1051560" cy="154093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165605" y="2404532"/>
            <a:ext cx="1068502" cy="746757"/>
            <a:chOff x="1236137" y="2404532"/>
            <a:chExt cx="1068502" cy="746757"/>
          </a:xfrm>
        </p:grpSpPr>
        <p:grpSp>
          <p:nvGrpSpPr>
            <p:cNvPr id="83" name="Group 82"/>
            <p:cNvGrpSpPr/>
            <p:nvPr/>
          </p:nvGrpSpPr>
          <p:grpSpPr>
            <a:xfrm>
              <a:off x="1236137" y="2404532"/>
              <a:ext cx="1051560" cy="154093"/>
              <a:chOff x="3979334" y="5300133"/>
              <a:chExt cx="1051560" cy="154093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253073" y="2590798"/>
              <a:ext cx="1051560" cy="154093"/>
              <a:chOff x="3979334" y="5300133"/>
              <a:chExt cx="1051560" cy="154093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1253076" y="2793997"/>
              <a:ext cx="1051560" cy="154093"/>
              <a:chOff x="3979334" y="5300133"/>
              <a:chExt cx="1051560" cy="154093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1253079" y="2997196"/>
              <a:ext cx="1051560" cy="154093"/>
              <a:chOff x="3979334" y="5300133"/>
              <a:chExt cx="1051560" cy="154093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V="1">
                <a:off x="4047067" y="5384800"/>
                <a:ext cx="89746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3979334" y="530013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4893734" y="5317066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6" name="TextBox 115"/>
          <p:cNvSpPr txBox="1"/>
          <p:nvPr/>
        </p:nvSpPr>
        <p:spPr>
          <a:xfrm>
            <a:off x="711194" y="1752045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133599" y="1718178"/>
            <a:ext cx="745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C’’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691462" y="1802846"/>
            <a:ext cx="643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</a:t>
            </a:r>
            <a:r>
              <a:rPr lang="en-US" sz="3200" baseline="-25000" dirty="0"/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096934" y="1768979"/>
            <a:ext cx="7450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C’’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21885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2"/>
            <a:ext cx="8229600" cy="1143000"/>
          </a:xfrm>
        </p:spPr>
        <p:txBody>
          <a:bodyPr/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84672" y="1371610"/>
            <a:ext cx="1066800" cy="1913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20" y="1311786"/>
            <a:ext cx="8873047" cy="2091824"/>
            <a:chOff x="152420" y="1735111"/>
            <a:chExt cx="8873047" cy="2091824"/>
          </a:xfrm>
        </p:grpSpPr>
        <p:sp>
          <p:nvSpPr>
            <p:cNvPr id="88" name="Oval 87"/>
            <p:cNvSpPr/>
            <p:nvPr/>
          </p:nvSpPr>
          <p:spPr>
            <a:xfrm>
              <a:off x="6620932" y="1913467"/>
              <a:ext cx="1032934" cy="19134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992534" y="1896534"/>
              <a:ext cx="1032933" cy="182879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6722538" y="2531535"/>
              <a:ext cx="171035" cy="679022"/>
              <a:chOff x="3471333" y="2328338"/>
              <a:chExt cx="171035" cy="679022"/>
            </a:xfrm>
          </p:grpSpPr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>
                <a:off x="3471333" y="2328338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3505208" y="2870200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 flipH="1">
              <a:off x="8686806" y="2633135"/>
              <a:ext cx="204901" cy="822955"/>
              <a:chOff x="3454403" y="2497668"/>
              <a:chExt cx="204901" cy="822955"/>
            </a:xfrm>
          </p:grpSpPr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7382932" y="2472266"/>
              <a:ext cx="882241" cy="746757"/>
              <a:chOff x="1236137" y="2404532"/>
              <a:chExt cx="1068502" cy="746757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1236137" y="2404532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59" name="Straight Connector 158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60" name="Oval 159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1253073" y="2590798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57" name="Oval 156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1253076" y="2793997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54" name="Oval 153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253079" y="2997196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51" name="Oval 150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2" name="TextBox 161"/>
            <p:cNvSpPr txBox="1"/>
            <p:nvPr/>
          </p:nvSpPr>
          <p:spPr>
            <a:xfrm>
              <a:off x="6790261" y="1836714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C’</a:t>
              </a:r>
              <a:r>
                <a:rPr lang="en-US" sz="3200" baseline="-25000" dirty="0" err="1" smtClean="0"/>
                <a:t>r</a:t>
              </a:r>
              <a:endParaRPr lang="en-US" sz="3200" baseline="-250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8128001" y="1836713"/>
              <a:ext cx="74506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C’’</a:t>
              </a:r>
              <a:r>
                <a:rPr lang="en-US" sz="3200" baseline="-25000" dirty="0" err="1"/>
                <a:t>r</a:t>
              </a:r>
              <a:endParaRPr lang="en-US" sz="3200" baseline="-25000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3081875" y="1862666"/>
              <a:ext cx="1032934" cy="19134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77314" y="2587108"/>
              <a:ext cx="519754" cy="46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baseline="-250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4487343" y="1845733"/>
              <a:ext cx="1032933" cy="182879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268146" y="2336800"/>
              <a:ext cx="137169" cy="822956"/>
              <a:chOff x="3471333" y="2269069"/>
              <a:chExt cx="137169" cy="822956"/>
            </a:xfrm>
          </p:grpSpPr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flipH="1">
              <a:off x="5266283" y="2565401"/>
              <a:ext cx="154099" cy="594357"/>
              <a:chOff x="3454403" y="2497668"/>
              <a:chExt cx="154099" cy="594357"/>
            </a:xfrm>
          </p:grpSpPr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3454403" y="2497668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5314285" y="2627821"/>
              <a:ext cx="578515" cy="504845"/>
              <a:chOff x="4184253" y="2577021"/>
              <a:chExt cx="966636" cy="474130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4218113" y="2577021"/>
                <a:ext cx="93277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4184253" y="3051151"/>
                <a:ext cx="932776" cy="0"/>
              </a:xfrm>
              <a:prstGeom prst="lin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</p:grpSp>
        <p:sp>
          <p:nvSpPr>
            <p:cNvPr id="77" name="Oval 76"/>
            <p:cNvSpPr/>
            <p:nvPr/>
          </p:nvSpPr>
          <p:spPr>
            <a:xfrm>
              <a:off x="1557879" y="1794934"/>
              <a:ext cx="1066800" cy="187959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 flipH="1">
              <a:off x="2235217" y="2370668"/>
              <a:ext cx="137169" cy="822956"/>
              <a:chOff x="3471333" y="2269069"/>
              <a:chExt cx="137169" cy="822956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3471342" y="2954865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355462" y="2424621"/>
              <a:ext cx="949700" cy="660396"/>
              <a:chOff x="4184253" y="2390755"/>
              <a:chExt cx="949700" cy="660396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4201177" y="2390755"/>
                <a:ext cx="93277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4184253" y="3051151"/>
                <a:ext cx="93277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152420" y="2302934"/>
              <a:ext cx="221831" cy="1051554"/>
              <a:chOff x="3437473" y="2269069"/>
              <a:chExt cx="221831" cy="1051554"/>
            </a:xfrm>
          </p:grpSpPr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3471333" y="2269069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3437473" y="2726267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3522144" y="3183463"/>
                <a:ext cx="137160" cy="13716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62013" y="2421465"/>
              <a:ext cx="1068502" cy="746757"/>
              <a:chOff x="1236137" y="2404532"/>
              <a:chExt cx="1068502" cy="746757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1236137" y="2404532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06" name="Oval 105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1253073" y="2590798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27" name="Oval 126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1253076" y="2793997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31" name="Oval 130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1253079" y="2997196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35" name="Oval 134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>
              <a:off x="3776146" y="2421466"/>
              <a:ext cx="1015987" cy="745068"/>
              <a:chOff x="1236137" y="2404532"/>
              <a:chExt cx="1068502" cy="746757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1236137" y="2404532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14" name="Oval 113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1253073" y="2590798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11" name="Oval 110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1253076" y="2793997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08" name="Oval 107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1253079" y="2997196"/>
                <a:ext cx="1051560" cy="154093"/>
                <a:chOff x="3979334" y="5300133"/>
                <a:chExt cx="1051560" cy="154093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4047067" y="5384800"/>
                  <a:ext cx="897466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</p:cxnSp>
            <p:sp>
              <p:nvSpPr>
                <p:cNvPr id="101" name="Oval 100"/>
                <p:cNvSpPr>
                  <a:spLocks noChangeAspect="1"/>
                </p:cNvSpPr>
                <p:nvPr/>
              </p:nvSpPr>
              <p:spPr>
                <a:xfrm>
                  <a:off x="3979334" y="5300133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>
                  <a:spLocks noChangeAspect="1"/>
                </p:cNvSpPr>
                <p:nvPr/>
              </p:nvSpPr>
              <p:spPr>
                <a:xfrm>
                  <a:off x="4893734" y="5317066"/>
                  <a:ext cx="137160" cy="13716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6" name="TextBox 115"/>
            <p:cNvSpPr txBox="1"/>
            <p:nvPr/>
          </p:nvSpPr>
          <p:spPr>
            <a:xfrm>
              <a:off x="321735" y="1768978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C’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44140" y="1735111"/>
              <a:ext cx="74506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C’’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302003" y="1785913"/>
              <a:ext cx="6434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C’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07475" y="1785912"/>
              <a:ext cx="74506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C’’</a:t>
              </a:r>
              <a:r>
                <a:rPr lang="en-US" sz="3200" baseline="-25000" dirty="0" smtClean="0"/>
                <a:t>2</a:t>
              </a:r>
              <a:endParaRPr lang="en-US" sz="3200" baseline="-25000" dirty="0"/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V="1">
              <a:off x="6318600" y="2610888"/>
              <a:ext cx="534409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6299201" y="3149599"/>
              <a:ext cx="534409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20133" y="4470384"/>
            <a:ext cx="8297334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Iteration: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Start: Path-of-Sets system of width r, height h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End: Path-of-Sets system of width 2r, height h/c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, for some constant c.</a:t>
            </a:r>
          </a:p>
        </p:txBody>
      </p:sp>
    </p:spTree>
    <p:extLst>
      <p:ext uri="{BB962C8B-B14F-4D97-AF65-F5344CB8AC3E}">
        <p14:creationId xmlns:p14="http://schemas.microsoft.com/office/powerpoint/2010/main" val="113791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6895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Accounting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133" y="4470384"/>
            <a:ext cx="8297334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Iteration: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Start: Path-of-Sets system of width r, height h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End: Path-of-Sets system of width 2r, height h/c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, for some constant 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829739"/>
            <a:ext cx="8060267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Overall: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Beginning</a:t>
            </a:r>
            <a:r>
              <a:rPr lang="en-US" sz="3200" dirty="0"/>
              <a:t>: Path-of-Sets system of width 1, height k/8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2log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g iterations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End: Path-of-Sets system of width g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, height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This gives grid minor of size  </a:t>
            </a:r>
            <a:endParaRPr lang="en-US" sz="32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11" y="3837524"/>
            <a:ext cx="2374900" cy="4191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555065" y="2556934"/>
            <a:ext cx="1676401" cy="832781"/>
          </a:xfrm>
          <a:prstGeom prst="wedgeRoundRectCallout">
            <a:avLst>
              <a:gd name="adj1" fmla="val -61068"/>
              <a:gd name="adj2" fmla="val 5697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currently, c=2</a:t>
            </a:r>
            <a:r>
              <a:rPr lang="en-US" sz="2800" baseline="30000" dirty="0"/>
              <a:t>9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66" y="3405717"/>
            <a:ext cx="2209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6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Grid-Minor Theorem</a:t>
            </a:r>
            <a:br>
              <a:rPr lang="en-US" dirty="0" smtClean="0"/>
            </a:br>
            <a:r>
              <a:rPr lang="en-US" dirty="0" smtClean="0"/>
              <a:t>[Robertson, Seymour]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the </a:t>
            </a:r>
            <a:r>
              <a:rPr lang="en-US" dirty="0" err="1" smtClean="0"/>
              <a:t>treewidth</a:t>
            </a:r>
            <a:r>
              <a:rPr lang="en-US" dirty="0" smtClean="0"/>
              <a:t> of G is large, then it contains a large grid minor.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0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724399" y="4724399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87593" y="47074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Path-of-Sets System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68133" y="1710267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572933" y="306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420534" y="27601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386668" y="24553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505201" y="208279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741334" y="2082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639734" y="31665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944534" y="226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944534" y="26416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842934" y="29464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73868" y="52662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23068" y="560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607734" y="59436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163734" y="50969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282267" y="54186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282267" y="57065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214534" y="6045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79334" y="5300133"/>
            <a:ext cx="1097280" cy="199813"/>
            <a:chOff x="3979334" y="5300133"/>
            <a:chExt cx="1097280" cy="199813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9337" y="5587997"/>
            <a:ext cx="1097280" cy="199813"/>
            <a:chOff x="3979334" y="5300133"/>
            <a:chExt cx="1097280" cy="199813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9340" y="5875861"/>
            <a:ext cx="1097280" cy="199813"/>
            <a:chOff x="3979334" y="5300133"/>
            <a:chExt cx="1097280" cy="199813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2472267"/>
            <a:ext cx="304800" cy="3048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7" y="5511800"/>
            <a:ext cx="406400" cy="355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477934"/>
            <a:ext cx="419100" cy="3556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131733" y="3810000"/>
            <a:ext cx="440266" cy="1049867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5600" y="1591732"/>
            <a:ext cx="4097869" cy="2438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97456" y="1642533"/>
            <a:ext cx="3115743" cy="2336800"/>
            <a:chOff x="897456" y="1642533"/>
            <a:chExt cx="3115743" cy="2336800"/>
          </a:xfrm>
        </p:grpSpPr>
        <p:sp>
          <p:nvSpPr>
            <p:cNvPr id="14" name="Oval 13"/>
            <p:cNvSpPr/>
            <p:nvPr/>
          </p:nvSpPr>
          <p:spPr>
            <a:xfrm>
              <a:off x="2777056" y="1642533"/>
              <a:ext cx="1236143" cy="233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97456" y="1642533"/>
              <a:ext cx="1236143" cy="233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50" y="1724329"/>
              <a:ext cx="217588" cy="245828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78" y="1896092"/>
              <a:ext cx="228467" cy="234122"/>
            </a:xfrm>
            <a:prstGeom prst="rect">
              <a:avLst/>
            </a:prstGeom>
          </p:spPr>
        </p:pic>
      </p:grp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18" y="2626782"/>
            <a:ext cx="266700" cy="26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89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</a:t>
            </a:r>
            <a:r>
              <a:rPr lang="en-US" dirty="0" err="1" smtClean="0"/>
              <a:t>Linkedness</a:t>
            </a:r>
            <a:r>
              <a:rPr lang="en-US" dirty="0"/>
              <a:t/>
            </a:r>
            <a:br>
              <a:rPr lang="en-US" dirty="0"/>
            </a:br>
            <a:endParaRPr lang="en-US" sz="31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76400" y="1947334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202262" y="3014122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642538" y="3488268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183460" y="3505199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3318932" y="1930399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3623736" y="3014122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19947" y="2626447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4148664" y="2590805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166753">
            <a:off x="1845723" y="1913466"/>
            <a:ext cx="1473210" cy="508570"/>
          </a:xfrm>
          <a:custGeom>
            <a:avLst/>
            <a:gdLst>
              <a:gd name="connsiteX0" fmla="*/ 0 w 1066800"/>
              <a:gd name="connsiteY0" fmla="*/ 84106 h 389476"/>
              <a:gd name="connsiteX1" fmla="*/ 321733 w 1066800"/>
              <a:gd name="connsiteY1" fmla="*/ 388906 h 389476"/>
              <a:gd name="connsiteX2" fmla="*/ 609600 w 1066800"/>
              <a:gd name="connsiteY2" fmla="*/ 16373 h 389476"/>
              <a:gd name="connsiteX3" fmla="*/ 1066800 w 1066800"/>
              <a:gd name="connsiteY3" fmla="*/ 101039 h 38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389476">
                <a:moveTo>
                  <a:pt x="0" y="84106"/>
                </a:moveTo>
                <a:cubicBezTo>
                  <a:pt x="110066" y="242150"/>
                  <a:pt x="220133" y="400195"/>
                  <a:pt x="321733" y="388906"/>
                </a:cubicBezTo>
                <a:cubicBezTo>
                  <a:pt x="423333" y="377617"/>
                  <a:pt x="485422" y="64351"/>
                  <a:pt x="609600" y="16373"/>
                </a:cubicBezTo>
                <a:cubicBezTo>
                  <a:pt x="733778" y="-31605"/>
                  <a:pt x="900289" y="34717"/>
                  <a:pt x="1066800" y="10103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1594120">
            <a:off x="1317080" y="3039904"/>
            <a:ext cx="2307221" cy="134297"/>
          </a:xfrm>
          <a:custGeom>
            <a:avLst/>
            <a:gdLst>
              <a:gd name="connsiteX0" fmla="*/ 0 w 2269067"/>
              <a:gd name="connsiteY0" fmla="*/ 50800 h 220393"/>
              <a:gd name="connsiteX1" fmla="*/ 203200 w 2269067"/>
              <a:gd name="connsiteY1" fmla="*/ 220134 h 220393"/>
              <a:gd name="connsiteX2" fmla="*/ 592667 w 2269067"/>
              <a:gd name="connsiteY2" fmla="*/ 16934 h 220393"/>
              <a:gd name="connsiteX3" fmla="*/ 880533 w 2269067"/>
              <a:gd name="connsiteY3" fmla="*/ 186267 h 220393"/>
              <a:gd name="connsiteX4" fmla="*/ 1490133 w 2269067"/>
              <a:gd name="connsiteY4" fmla="*/ 33867 h 220393"/>
              <a:gd name="connsiteX5" fmla="*/ 2015067 w 2269067"/>
              <a:gd name="connsiteY5" fmla="*/ 101600 h 220393"/>
              <a:gd name="connsiteX6" fmla="*/ 2269067 w 2269067"/>
              <a:gd name="connsiteY6" fmla="*/ 0 h 2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9067" h="220393">
                <a:moveTo>
                  <a:pt x="0" y="50800"/>
                </a:moveTo>
                <a:cubicBezTo>
                  <a:pt x="52211" y="138289"/>
                  <a:pt x="104422" y="225778"/>
                  <a:pt x="203200" y="220134"/>
                </a:cubicBezTo>
                <a:cubicBezTo>
                  <a:pt x="301978" y="214490"/>
                  <a:pt x="479778" y="22578"/>
                  <a:pt x="592667" y="16934"/>
                </a:cubicBezTo>
                <a:cubicBezTo>
                  <a:pt x="705556" y="11290"/>
                  <a:pt x="730955" y="183445"/>
                  <a:pt x="880533" y="186267"/>
                </a:cubicBezTo>
                <a:cubicBezTo>
                  <a:pt x="1030111" y="189089"/>
                  <a:pt x="1301044" y="47978"/>
                  <a:pt x="1490133" y="33867"/>
                </a:cubicBezTo>
                <a:cubicBezTo>
                  <a:pt x="1679222" y="19756"/>
                  <a:pt x="1885245" y="107244"/>
                  <a:pt x="2015067" y="101600"/>
                </a:cubicBezTo>
                <a:cubicBezTo>
                  <a:pt x="2144889" y="95956"/>
                  <a:pt x="2206978" y="47978"/>
                  <a:pt x="2269067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 rot="21166753">
            <a:off x="1761774" y="3442901"/>
            <a:ext cx="1536176" cy="192024"/>
          </a:xfrm>
          <a:custGeom>
            <a:avLst/>
            <a:gdLst>
              <a:gd name="connsiteX0" fmla="*/ 0 w 1286933"/>
              <a:gd name="connsiteY0" fmla="*/ 86120 h 173233"/>
              <a:gd name="connsiteX1" fmla="*/ 423333 w 1286933"/>
              <a:gd name="connsiteY1" fmla="*/ 170786 h 173233"/>
              <a:gd name="connsiteX2" fmla="*/ 1016000 w 1286933"/>
              <a:gd name="connsiteY2" fmla="*/ 1453 h 173233"/>
              <a:gd name="connsiteX3" fmla="*/ 1286933 w 1286933"/>
              <a:gd name="connsiteY3" fmla="*/ 103053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933" h="173233">
                <a:moveTo>
                  <a:pt x="0" y="86120"/>
                </a:moveTo>
                <a:cubicBezTo>
                  <a:pt x="127000" y="135508"/>
                  <a:pt x="254000" y="184897"/>
                  <a:pt x="423333" y="170786"/>
                </a:cubicBezTo>
                <a:cubicBezTo>
                  <a:pt x="592666" y="156675"/>
                  <a:pt x="872067" y="12742"/>
                  <a:pt x="1016000" y="1453"/>
                </a:cubicBezTo>
                <a:cubicBezTo>
                  <a:pt x="1159933" y="-9836"/>
                  <a:pt x="1223433" y="46608"/>
                  <a:pt x="1286933" y="10305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2769" y="4250268"/>
            <a:ext cx="8784163" cy="1557866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/>
              <a:t>A set T of vertices is </a:t>
            </a:r>
            <a:r>
              <a:rPr lang="en-US" sz="2800" dirty="0" smtClean="0">
                <a:solidFill>
                  <a:srgbClr val="800000"/>
                </a:solidFill>
              </a:rPr>
              <a:t>well-linked </a:t>
            </a:r>
            <a:r>
              <a:rPr lang="en-US" sz="2800" dirty="0" smtClean="0"/>
              <a:t>in G </a:t>
            </a:r>
            <a:r>
              <a:rPr lang="en-US" sz="2800" dirty="0" err="1" smtClean="0"/>
              <a:t>iff</a:t>
            </a:r>
            <a:r>
              <a:rPr lang="en-US" sz="2800" dirty="0" smtClean="0"/>
              <a:t> for any two equal-sized subsets A,B of T, we can connect A to B with |A| disjoint paths.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05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5600" y="1591732"/>
            <a:ext cx="4097869" cy="2438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97456" y="1642533"/>
            <a:ext cx="3115743" cy="2336800"/>
            <a:chOff x="897456" y="1642533"/>
            <a:chExt cx="3115743" cy="2336800"/>
          </a:xfrm>
        </p:grpSpPr>
        <p:sp>
          <p:nvSpPr>
            <p:cNvPr id="14" name="Oval 13"/>
            <p:cNvSpPr/>
            <p:nvPr/>
          </p:nvSpPr>
          <p:spPr>
            <a:xfrm>
              <a:off x="2777056" y="1642533"/>
              <a:ext cx="1236143" cy="233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97456" y="1642533"/>
              <a:ext cx="1236143" cy="233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50" y="1724329"/>
              <a:ext cx="217588" cy="245828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78" y="1896092"/>
              <a:ext cx="228467" cy="234122"/>
            </a:xfrm>
            <a:prstGeom prst="rect">
              <a:avLst/>
            </a:prstGeom>
          </p:spPr>
        </p:pic>
      </p:grp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18" y="2626782"/>
            <a:ext cx="266700" cy="26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89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Well-</a:t>
            </a:r>
            <a:r>
              <a:rPr lang="en-US" dirty="0" err="1" smtClean="0"/>
              <a:t>Linkedness</a:t>
            </a:r>
            <a:r>
              <a:rPr lang="en-US" dirty="0"/>
              <a:t/>
            </a:r>
            <a:br>
              <a:rPr lang="en-US" dirty="0"/>
            </a:br>
            <a:endParaRPr lang="en-US" sz="31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676400" y="1947334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202262" y="3014122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642538" y="3488268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3183460" y="3505199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3318932" y="1930399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3623736" y="3014122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19947" y="2626447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4148664" y="2590805"/>
            <a:ext cx="182880" cy="182880"/>
          </a:xfrm>
          <a:prstGeom prst="ellipse">
            <a:avLst/>
          </a:prstGeom>
          <a:solidFill>
            <a:srgbClr val="A90B0F"/>
          </a:solidFill>
          <a:ln>
            <a:solidFill>
              <a:srgbClr val="A90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166753">
            <a:off x="1845723" y="1913466"/>
            <a:ext cx="1473210" cy="508570"/>
          </a:xfrm>
          <a:custGeom>
            <a:avLst/>
            <a:gdLst>
              <a:gd name="connsiteX0" fmla="*/ 0 w 1066800"/>
              <a:gd name="connsiteY0" fmla="*/ 84106 h 389476"/>
              <a:gd name="connsiteX1" fmla="*/ 321733 w 1066800"/>
              <a:gd name="connsiteY1" fmla="*/ 388906 h 389476"/>
              <a:gd name="connsiteX2" fmla="*/ 609600 w 1066800"/>
              <a:gd name="connsiteY2" fmla="*/ 16373 h 389476"/>
              <a:gd name="connsiteX3" fmla="*/ 1066800 w 1066800"/>
              <a:gd name="connsiteY3" fmla="*/ 101039 h 38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389476">
                <a:moveTo>
                  <a:pt x="0" y="84106"/>
                </a:moveTo>
                <a:cubicBezTo>
                  <a:pt x="110066" y="242150"/>
                  <a:pt x="220133" y="400195"/>
                  <a:pt x="321733" y="388906"/>
                </a:cubicBezTo>
                <a:cubicBezTo>
                  <a:pt x="423333" y="377617"/>
                  <a:pt x="485422" y="64351"/>
                  <a:pt x="609600" y="16373"/>
                </a:cubicBezTo>
                <a:cubicBezTo>
                  <a:pt x="733778" y="-31605"/>
                  <a:pt x="900289" y="34717"/>
                  <a:pt x="1066800" y="101039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1594120">
            <a:off x="1317080" y="3039904"/>
            <a:ext cx="2307221" cy="134297"/>
          </a:xfrm>
          <a:custGeom>
            <a:avLst/>
            <a:gdLst>
              <a:gd name="connsiteX0" fmla="*/ 0 w 2269067"/>
              <a:gd name="connsiteY0" fmla="*/ 50800 h 220393"/>
              <a:gd name="connsiteX1" fmla="*/ 203200 w 2269067"/>
              <a:gd name="connsiteY1" fmla="*/ 220134 h 220393"/>
              <a:gd name="connsiteX2" fmla="*/ 592667 w 2269067"/>
              <a:gd name="connsiteY2" fmla="*/ 16934 h 220393"/>
              <a:gd name="connsiteX3" fmla="*/ 880533 w 2269067"/>
              <a:gd name="connsiteY3" fmla="*/ 186267 h 220393"/>
              <a:gd name="connsiteX4" fmla="*/ 1490133 w 2269067"/>
              <a:gd name="connsiteY4" fmla="*/ 33867 h 220393"/>
              <a:gd name="connsiteX5" fmla="*/ 2015067 w 2269067"/>
              <a:gd name="connsiteY5" fmla="*/ 101600 h 220393"/>
              <a:gd name="connsiteX6" fmla="*/ 2269067 w 2269067"/>
              <a:gd name="connsiteY6" fmla="*/ 0 h 22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9067" h="220393">
                <a:moveTo>
                  <a:pt x="0" y="50800"/>
                </a:moveTo>
                <a:cubicBezTo>
                  <a:pt x="52211" y="138289"/>
                  <a:pt x="104422" y="225778"/>
                  <a:pt x="203200" y="220134"/>
                </a:cubicBezTo>
                <a:cubicBezTo>
                  <a:pt x="301978" y="214490"/>
                  <a:pt x="479778" y="22578"/>
                  <a:pt x="592667" y="16934"/>
                </a:cubicBezTo>
                <a:cubicBezTo>
                  <a:pt x="705556" y="11290"/>
                  <a:pt x="730955" y="183445"/>
                  <a:pt x="880533" y="186267"/>
                </a:cubicBezTo>
                <a:cubicBezTo>
                  <a:pt x="1030111" y="189089"/>
                  <a:pt x="1301044" y="47978"/>
                  <a:pt x="1490133" y="33867"/>
                </a:cubicBezTo>
                <a:cubicBezTo>
                  <a:pt x="1679222" y="19756"/>
                  <a:pt x="1885245" y="107244"/>
                  <a:pt x="2015067" y="101600"/>
                </a:cubicBezTo>
                <a:cubicBezTo>
                  <a:pt x="2144889" y="95956"/>
                  <a:pt x="2206978" y="47978"/>
                  <a:pt x="2269067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 rot="21166753">
            <a:off x="1761774" y="3442901"/>
            <a:ext cx="1536176" cy="192024"/>
          </a:xfrm>
          <a:custGeom>
            <a:avLst/>
            <a:gdLst>
              <a:gd name="connsiteX0" fmla="*/ 0 w 1286933"/>
              <a:gd name="connsiteY0" fmla="*/ 86120 h 173233"/>
              <a:gd name="connsiteX1" fmla="*/ 423333 w 1286933"/>
              <a:gd name="connsiteY1" fmla="*/ 170786 h 173233"/>
              <a:gd name="connsiteX2" fmla="*/ 1016000 w 1286933"/>
              <a:gd name="connsiteY2" fmla="*/ 1453 h 173233"/>
              <a:gd name="connsiteX3" fmla="*/ 1286933 w 1286933"/>
              <a:gd name="connsiteY3" fmla="*/ 103053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933" h="173233">
                <a:moveTo>
                  <a:pt x="0" y="86120"/>
                </a:moveTo>
                <a:cubicBezTo>
                  <a:pt x="127000" y="135508"/>
                  <a:pt x="254000" y="184897"/>
                  <a:pt x="423333" y="170786"/>
                </a:cubicBezTo>
                <a:cubicBezTo>
                  <a:pt x="592666" y="156675"/>
                  <a:pt x="872067" y="12742"/>
                  <a:pt x="1016000" y="1453"/>
                </a:cubicBezTo>
                <a:cubicBezTo>
                  <a:pt x="1159933" y="-9836"/>
                  <a:pt x="1223433" y="46608"/>
                  <a:pt x="1286933" y="10305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2769" y="4250268"/>
            <a:ext cx="8784163" cy="1557866"/>
          </a:xfrm>
          <a:prstGeom prst="rect">
            <a:avLst/>
          </a:prstGeom>
          <a:noFill/>
          <a:ln>
            <a:solidFill>
              <a:srgbClr val="A90B0F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/>
              <a:t>A set T of vertices is    -</a:t>
            </a:r>
            <a:r>
              <a:rPr lang="en-US" sz="2800" dirty="0" smtClean="0">
                <a:solidFill>
                  <a:srgbClr val="800000"/>
                </a:solidFill>
              </a:rPr>
              <a:t>well-linked </a:t>
            </a:r>
            <a:r>
              <a:rPr lang="en-US" sz="2800" dirty="0" smtClean="0"/>
              <a:t>in G </a:t>
            </a:r>
            <a:r>
              <a:rPr lang="en-US" sz="2800" dirty="0" err="1" smtClean="0"/>
              <a:t>iff</a:t>
            </a:r>
            <a:r>
              <a:rPr lang="en-US" sz="2800" dirty="0" smtClean="0"/>
              <a:t> for any two equal-sized subsets A, B of T, we can connect A to B with     |A| paths that cause edge-congestion         .</a:t>
            </a:r>
            <a:endParaRPr lang="en-US" sz="28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80" y="5221816"/>
            <a:ext cx="596900" cy="393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17" y="4476749"/>
            <a:ext cx="2413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4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5800"/>
                </a:solidFill>
              </a:rPr>
              <a:t>Assume</a:t>
            </a:r>
            <a:r>
              <a:rPr lang="en-US" dirty="0" smtClean="0"/>
              <a:t>:</a:t>
            </a:r>
          </a:p>
          <a:p>
            <a:r>
              <a:rPr lang="en-US" dirty="0" smtClean="0"/>
              <a:t>Maximum vertex degree </a:t>
            </a:r>
          </a:p>
          <a:p>
            <a:r>
              <a:rPr lang="en-US" dirty="0" smtClean="0"/>
              <a:t>Set T of k vertices is </a:t>
            </a:r>
            <a:r>
              <a:rPr lang="en-US" dirty="0" smtClean="0">
                <a:solidFill>
                  <a:srgbClr val="800000"/>
                </a:solidFill>
              </a:rPr>
              <a:t>   -well-linked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5800"/>
                </a:solidFill>
              </a:rPr>
              <a:t>then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There is a set                of size                    , such that T’ is </a:t>
            </a:r>
            <a:r>
              <a:rPr lang="en-US" dirty="0" smtClean="0">
                <a:solidFill>
                  <a:srgbClr val="800000"/>
                </a:solidFill>
              </a:rPr>
              <a:t>strongly well-linked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0" y="2336800"/>
            <a:ext cx="317500" cy="304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35" y="4053417"/>
            <a:ext cx="1244600" cy="393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3003550"/>
            <a:ext cx="241300" cy="1905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72" y="4049184"/>
            <a:ext cx="1778000" cy="469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0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617"/>
    </mc:Choice>
    <mc:Fallback xmlns="">
      <p:transition xmlns:p14="http://schemas.microsoft.com/office/powerpoint/2010/main" spd="slow" advTm="2136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724399" y="4724399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87593" y="47074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Path-of-Sets System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68133" y="1710267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572933" y="306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420534" y="27601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386668" y="24553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505201" y="208279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741334" y="2082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639734" y="31665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944534" y="226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944534" y="26416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842934" y="29464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73868" y="52662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23068" y="560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607734" y="59436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163734" y="50969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282267" y="54186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282267" y="57065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214534" y="6045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79334" y="5300133"/>
            <a:ext cx="1097280" cy="199813"/>
            <a:chOff x="3979334" y="5300133"/>
            <a:chExt cx="1097280" cy="199813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9337" y="5587997"/>
            <a:ext cx="1097280" cy="199813"/>
            <a:chOff x="3979334" y="5300133"/>
            <a:chExt cx="1097280" cy="199813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9340" y="5875861"/>
            <a:ext cx="1097280" cy="199813"/>
            <a:chOff x="3979334" y="5300133"/>
            <a:chExt cx="1097280" cy="199813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2472267"/>
            <a:ext cx="304800" cy="3048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7" y="5511800"/>
            <a:ext cx="406400" cy="355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477934"/>
            <a:ext cx="419100" cy="3556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131733" y="3810000"/>
            <a:ext cx="440266" cy="1049867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37067" y="1591733"/>
            <a:ext cx="2743200" cy="20997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interface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is well-linked inside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058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724399" y="4724399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87593" y="47074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Path-of-Sets System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68133" y="1710267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572933" y="306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420534" y="27601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386668" y="24553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505201" y="208279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741334" y="2082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639734" y="31665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944534" y="226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4944534" y="26416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842934" y="29464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73868" y="52662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523068" y="560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607734" y="59436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163734" y="50969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282267" y="54186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282267" y="57065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214534" y="6045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79334" y="5300133"/>
            <a:ext cx="1097280" cy="199813"/>
            <a:chOff x="3979334" y="5300133"/>
            <a:chExt cx="1097280" cy="199813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9337" y="5587997"/>
            <a:ext cx="1097280" cy="199813"/>
            <a:chOff x="3979334" y="5300133"/>
            <a:chExt cx="1097280" cy="199813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9340" y="5875861"/>
            <a:ext cx="1097280" cy="199813"/>
            <a:chOff x="3979334" y="5300133"/>
            <a:chExt cx="1097280" cy="199813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2472267"/>
            <a:ext cx="304800" cy="3048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7" y="5511800"/>
            <a:ext cx="406400" cy="355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477934"/>
            <a:ext cx="419100" cy="3556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131733" y="3810000"/>
            <a:ext cx="440266" cy="1049867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37067" y="1591733"/>
            <a:ext cx="2743200" cy="20997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interface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rgbClr val="800000"/>
                </a:solidFill>
              </a:rPr>
              <a:t>α</a:t>
            </a:r>
            <a:r>
              <a:rPr lang="en-US" sz="2800" dirty="0" smtClean="0"/>
              <a:t>-well-linked inside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,</a:t>
            </a:r>
            <a:r>
              <a:rPr lang="en-US" sz="2800" dirty="0"/>
              <a:t> for some constant 0&lt;α&lt;</a:t>
            </a:r>
            <a:r>
              <a:rPr lang="en-US" sz="2800" dirty="0" smtClean="0"/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045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Minimum Balanced Cuts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68399" y="1693346"/>
            <a:ext cx="2438400" cy="13885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574795" y="2015082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388535" y="243841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710265" y="272627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319856" y="2794009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929447" y="269241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352775" y="2404556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064917" y="198123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319868" y="182884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85" y="2220383"/>
            <a:ext cx="266700" cy="2667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55599" y="3708400"/>
            <a:ext cx="3556001" cy="1778000"/>
            <a:chOff x="1168399" y="3657600"/>
            <a:chExt cx="3556001" cy="1778000"/>
          </a:xfrm>
        </p:grpSpPr>
        <p:sp>
          <p:nvSpPr>
            <p:cNvPr id="5" name="Oval 4"/>
            <p:cNvSpPr/>
            <p:nvPr/>
          </p:nvSpPr>
          <p:spPr>
            <a:xfrm>
              <a:off x="3318932" y="3759199"/>
              <a:ext cx="1405468" cy="137160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68399" y="3657600"/>
              <a:ext cx="1659467" cy="177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422402" y="4859864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354668" y="4504264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388535" y="4114797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625602" y="3877731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693335" y="5096931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4216402" y="3945464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368802" y="4131730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385736" y="4453464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4182535" y="4825998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540000" y="4114800"/>
              <a:ext cx="1032933" cy="677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590800" y="4216400"/>
              <a:ext cx="965200" cy="1693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41600" y="4453467"/>
              <a:ext cx="1016000" cy="1693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624667" y="4859867"/>
              <a:ext cx="1049866" cy="169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489202" y="404706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90803" y="433492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540007" y="482598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623744" y="479211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623747" y="4555056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556018" y="411480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4404783"/>
              <a:ext cx="254000" cy="2667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3" y="4326467"/>
              <a:ext cx="266700" cy="254000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3945467" y="1490133"/>
            <a:ext cx="4927599" cy="12022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(A,B) is a </a:t>
            </a:r>
            <a:r>
              <a:rPr lang="en-US" sz="2400" dirty="0" err="1" smtClean="0"/>
              <a:t>ρ</a:t>
            </a:r>
            <a:r>
              <a:rPr lang="en-US" sz="2400" dirty="0" smtClean="0"/>
              <a:t>-balanced partition of C, </a:t>
            </a:r>
            <a:r>
              <a:rPr lang="en-US" sz="2400" dirty="0" err="1" smtClean="0"/>
              <a:t>iff</a:t>
            </a:r>
            <a:r>
              <a:rPr lang="en-US" sz="2400" dirty="0" smtClean="0"/>
              <a:t> A and B each contain at least a </a:t>
            </a:r>
            <a:r>
              <a:rPr lang="en-US" sz="2400" dirty="0" err="1" smtClean="0"/>
              <a:t>ρ</a:t>
            </a:r>
            <a:r>
              <a:rPr lang="en-US" sz="2400" dirty="0" smtClean="0"/>
              <a:t>-fraction of </a:t>
            </a:r>
            <a:r>
              <a:rPr lang="en-US" sz="2400" dirty="0" err="1" smtClean="0"/>
              <a:t>Γ</a:t>
            </a:r>
            <a:r>
              <a:rPr lang="en-US" sz="2400" dirty="0" smtClean="0"/>
              <a:t>(C)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3962401" y="2929466"/>
            <a:ext cx="4927599" cy="8466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Minimum </a:t>
            </a:r>
            <a:r>
              <a:rPr lang="en-US" sz="2400" dirty="0" err="1" smtClean="0"/>
              <a:t>ρ</a:t>
            </a:r>
            <a:r>
              <a:rPr lang="en-US" sz="2400" dirty="0" smtClean="0"/>
              <a:t>-balanced partition: minimizes |E(A,B)|</a:t>
            </a:r>
            <a:endParaRPr lang="en-US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5435600" y="1913466"/>
            <a:ext cx="3572933" cy="11514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Notation</a:t>
            </a:r>
            <a:r>
              <a:rPr lang="en-US" sz="2800" dirty="0" smtClean="0"/>
              <a:t>:</a:t>
            </a:r>
          </a:p>
          <a:p>
            <a:pPr algn="ctr"/>
            <a:r>
              <a:rPr lang="en-US" sz="2800" dirty="0"/>
              <a:t> </a:t>
            </a:r>
            <a:r>
              <a:rPr lang="en-US" sz="2800" dirty="0" err="1"/>
              <a:t>Γ</a:t>
            </a:r>
            <a:r>
              <a:rPr lang="en-US" sz="2800" dirty="0"/>
              <a:t>(C</a:t>
            </a:r>
            <a:r>
              <a:rPr lang="en-US" sz="2800" dirty="0" smtClean="0"/>
              <a:t>): interface of 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839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48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Minimum Balanced Cuts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68399" y="1693346"/>
            <a:ext cx="2438400" cy="13885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574795" y="2015082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388535" y="243841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710265" y="272627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319856" y="2794009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929447" y="269241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352775" y="2404556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064917" y="198123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319868" y="182884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30134" y="3217337"/>
            <a:ext cx="4927599" cy="10498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endpoints of E(A,B) are       1-well-linked in G[A]</a:t>
            </a:r>
            <a:endParaRPr lang="en-US" sz="2800" dirty="0"/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85" y="2220383"/>
            <a:ext cx="266700" cy="2667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55599" y="3708400"/>
            <a:ext cx="3556001" cy="1778000"/>
            <a:chOff x="1168399" y="3657600"/>
            <a:chExt cx="3556001" cy="1778000"/>
          </a:xfrm>
        </p:grpSpPr>
        <p:sp>
          <p:nvSpPr>
            <p:cNvPr id="5" name="Oval 4"/>
            <p:cNvSpPr/>
            <p:nvPr/>
          </p:nvSpPr>
          <p:spPr>
            <a:xfrm>
              <a:off x="3318932" y="3759199"/>
              <a:ext cx="1405468" cy="1371601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68399" y="3657600"/>
              <a:ext cx="1659467" cy="1778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422402" y="4859864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354668" y="4504264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388535" y="4114797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625602" y="3877731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693335" y="5096931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4216402" y="3945464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368802" y="4131730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385736" y="4453464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4182535" y="4825998"/>
              <a:ext cx="137160" cy="1371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540000" y="4114800"/>
              <a:ext cx="1032933" cy="677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590800" y="4216400"/>
              <a:ext cx="965200" cy="1693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41600" y="4453467"/>
              <a:ext cx="1016000" cy="1693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624667" y="4859867"/>
              <a:ext cx="1049866" cy="169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489202" y="404706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590803" y="433492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540007" y="4825989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623744" y="479211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623747" y="4555056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556018" y="4114801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4404783"/>
              <a:ext cx="254000" cy="2667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783" y="4326467"/>
              <a:ext cx="266700" cy="254000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3810002" y="1473200"/>
            <a:ext cx="4944531" cy="157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(A,B) is a minimum </a:t>
            </a:r>
            <a:r>
              <a:rPr lang="en-US" sz="2400" dirty="0" err="1" smtClean="0"/>
              <a:t>ρ</a:t>
            </a:r>
            <a:r>
              <a:rPr lang="en-US" sz="2400" dirty="0" smtClean="0"/>
              <a:t>-balanced partition of C, for </a:t>
            </a:r>
            <a:r>
              <a:rPr lang="en-US" sz="2400" dirty="0"/>
              <a:t>ρ≤1/</a:t>
            </a:r>
            <a:r>
              <a:rPr lang="en-US" sz="2400" dirty="0" smtClean="0"/>
              <a:t>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 contains more vertices of </a:t>
            </a:r>
            <a:r>
              <a:rPr lang="en-US" sz="2400" dirty="0" err="1"/>
              <a:t>Γ</a:t>
            </a:r>
            <a:r>
              <a:rPr lang="en-US" sz="2400" dirty="0" smtClean="0"/>
              <a:t>(</a:t>
            </a:r>
            <a:r>
              <a:rPr lang="en-US" sz="2400" dirty="0"/>
              <a:t>C</a:t>
            </a:r>
            <a:r>
              <a:rPr lang="en-US" sz="2400" dirty="0" smtClean="0"/>
              <a:t>) than B</a:t>
            </a:r>
            <a:endParaRPr lang="en-US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287867" y="5638802"/>
            <a:ext cx="8585200" cy="9313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If </a:t>
            </a:r>
            <a:r>
              <a:rPr lang="en-US" sz="2800" dirty="0" err="1"/>
              <a:t>Γ</a:t>
            </a:r>
            <a:r>
              <a:rPr lang="en-US" sz="2800" dirty="0" smtClean="0"/>
              <a:t>(</a:t>
            </a:r>
            <a:r>
              <a:rPr lang="en-US" sz="2800" dirty="0"/>
              <a:t>C</a:t>
            </a:r>
            <a:r>
              <a:rPr lang="en-US" sz="2800" dirty="0" smtClean="0"/>
              <a:t>) is α-well-linked in G[C], then </a:t>
            </a:r>
            <a:r>
              <a:rPr lang="en-US" sz="2800" dirty="0" err="1"/>
              <a:t>Γ</a:t>
            </a:r>
            <a:r>
              <a:rPr lang="en-US" sz="2800" dirty="0" smtClean="0"/>
              <a:t>(</a:t>
            </a:r>
            <a:r>
              <a:rPr lang="en-US" sz="2800" dirty="0"/>
              <a:t>A</a:t>
            </a:r>
            <a:r>
              <a:rPr lang="en-US" sz="2800" dirty="0" smtClean="0"/>
              <a:t>) is α/3-well-linked in G[A]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396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5599" y="3708400"/>
            <a:ext cx="1659467" cy="1778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4455583"/>
            <a:ext cx="254000" cy="2667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06399" y="3877732"/>
            <a:ext cx="1557867" cy="1049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06132" y="3809999"/>
            <a:ext cx="1405468" cy="137160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09602" y="491066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41868" y="455506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75735" y="4165597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12802" y="3928531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880535" y="5147731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403602" y="399626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556002" y="418253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572936" y="450426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369735" y="487679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727200" y="4165600"/>
            <a:ext cx="1032933" cy="67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78000" y="4267200"/>
            <a:ext cx="965200" cy="169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28800" y="4504267"/>
            <a:ext cx="1016000" cy="169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811867" y="4910667"/>
            <a:ext cx="1049866" cy="16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1676402" y="409786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1778003" y="438572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1727207" y="4876789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810944" y="4842915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2810947" y="4605856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2743218" y="4165601"/>
            <a:ext cx="137160" cy="13716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83" y="4377267"/>
            <a:ext cx="266700" cy="2540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965200" y="5350936"/>
            <a:ext cx="7840133" cy="1354664"/>
            <a:chOff x="965200" y="5350936"/>
            <a:chExt cx="7840133" cy="1354664"/>
          </a:xfrm>
        </p:grpSpPr>
        <p:sp>
          <p:nvSpPr>
            <p:cNvPr id="48" name="Rounded Rectangle 47"/>
            <p:cNvSpPr/>
            <p:nvPr/>
          </p:nvSpPr>
          <p:spPr>
            <a:xfrm>
              <a:off x="965200" y="5350936"/>
              <a:ext cx="7840133" cy="13546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If |E(A,B)=</a:t>
              </a:r>
              <a:r>
                <a:rPr lang="en-US" sz="2800" dirty="0" err="1" smtClean="0"/>
                <a:t>Ω</a:t>
              </a:r>
              <a:r>
                <a:rPr lang="en-US" sz="2800" dirty="0" smtClean="0"/>
                <a:t>(|</a:t>
              </a:r>
              <a:r>
                <a:rPr lang="en-US" sz="2800" dirty="0" err="1" smtClean="0"/>
                <a:t>Γ</a:t>
              </a:r>
              <a:r>
                <a:rPr lang="en-US" sz="2800" dirty="0"/>
                <a:t>(</a:t>
              </a:r>
              <a:r>
                <a:rPr lang="en-US" sz="2800" dirty="0" smtClean="0"/>
                <a:t>C)|), then there is a cluster D    A, containing  </a:t>
              </a:r>
              <a:r>
                <a:rPr lang="en-US" sz="2800" dirty="0" err="1" smtClean="0"/>
                <a:t>Ω</a:t>
              </a:r>
              <a:r>
                <a:rPr lang="en-US" sz="2800" dirty="0" smtClean="0"/>
                <a:t>(|</a:t>
              </a:r>
              <a:r>
                <a:rPr lang="en-US" sz="2800" dirty="0" err="1" smtClean="0"/>
                <a:t>Γ</a:t>
              </a:r>
              <a:r>
                <a:rPr lang="en-US" sz="2800" dirty="0" smtClean="0"/>
                <a:t>(C)|) red vertices, such that </a:t>
              </a:r>
              <a:r>
                <a:rPr lang="en-US" sz="2800" dirty="0" err="1" smtClean="0"/>
                <a:t>Γ</a:t>
              </a:r>
              <a:r>
                <a:rPr lang="en-US" sz="2800" dirty="0" smtClean="0"/>
                <a:t>(D) is α-well-linked in G[D], for some constant α.</a:t>
              </a:r>
              <a:endParaRPr lang="en-US" sz="2800" dirty="0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369" y="5526617"/>
              <a:ext cx="228600" cy="2921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Minimum Balanced Cuts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68399" y="1693346"/>
            <a:ext cx="2438400" cy="13885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574795" y="2015082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388535" y="243841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710265" y="272627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319856" y="2794009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929447" y="269241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352775" y="2404556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064917" y="1981234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319868" y="182884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85" y="2220383"/>
            <a:ext cx="266700" cy="266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810002" y="1473200"/>
            <a:ext cx="4944531" cy="157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(A,B) is a minimum </a:t>
            </a:r>
            <a:r>
              <a:rPr lang="en-US" sz="2400" dirty="0" err="1" smtClean="0"/>
              <a:t>ρ</a:t>
            </a:r>
            <a:r>
              <a:rPr lang="en-US" sz="2400" dirty="0" smtClean="0"/>
              <a:t>-balanced partition of C, for </a:t>
            </a:r>
            <a:r>
              <a:rPr lang="en-US" sz="2400" dirty="0"/>
              <a:t>ρ≤1/</a:t>
            </a:r>
            <a:r>
              <a:rPr lang="en-US" sz="2400" dirty="0" smtClean="0"/>
              <a:t>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 contains more vertices of </a:t>
            </a:r>
            <a:r>
              <a:rPr lang="en-US" sz="2400" dirty="0" err="1"/>
              <a:t>Γ</a:t>
            </a:r>
            <a:r>
              <a:rPr lang="en-US" sz="2400" dirty="0" smtClean="0"/>
              <a:t>(</a:t>
            </a:r>
            <a:r>
              <a:rPr lang="en-US" sz="2400" dirty="0"/>
              <a:t>C</a:t>
            </a:r>
            <a:r>
              <a:rPr lang="en-US" sz="2400" dirty="0" smtClean="0"/>
              <a:t>) than B </a:t>
            </a:r>
            <a:endParaRPr lang="en-US" sz="24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4241800"/>
            <a:ext cx="279400" cy="25400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4030134" y="3217337"/>
            <a:ext cx="4927599" cy="10498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endpoints of E(A,B) are       1-well-linked in G[A]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463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57867" cy="7196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Input: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85066" y="1710267"/>
            <a:ext cx="1913467" cy="184573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572933" y="306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420534" y="27601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386668" y="24553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505201" y="2082796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741334" y="2082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639734" y="316653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944534" y="226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944534" y="26416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842934" y="29464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556933"/>
            <a:ext cx="304800" cy="3048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08000" y="4004745"/>
            <a:ext cx="1557867" cy="719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Output: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724399" y="4724399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87593" y="47074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573868" y="5266267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23068" y="5604933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607734" y="594360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163734" y="50969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282267" y="54186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282267" y="5706533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214534" y="6045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979334" y="5300133"/>
            <a:ext cx="1097280" cy="199813"/>
            <a:chOff x="3979334" y="5300133"/>
            <a:chExt cx="1097280" cy="199813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79337" y="5587997"/>
            <a:ext cx="1097280" cy="199813"/>
            <a:chOff x="3979334" y="5300133"/>
            <a:chExt cx="1097280" cy="199813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79340" y="5875861"/>
            <a:ext cx="1097280" cy="199813"/>
            <a:chOff x="3979334" y="5300133"/>
            <a:chExt cx="1097280" cy="199813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4047067" y="5384800"/>
              <a:ext cx="897466" cy="0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979334" y="5300133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893734" y="5317066"/>
              <a:ext cx="182880" cy="1828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7" y="5511800"/>
            <a:ext cx="406400" cy="3556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477934"/>
            <a:ext cx="419100" cy="355600"/>
          </a:xfrm>
          <a:prstGeom prst="rect">
            <a:avLst/>
          </a:prstGeom>
        </p:spPr>
      </p:pic>
      <p:sp>
        <p:nvSpPr>
          <p:cNvPr id="40" name="Rounded Rectangular Callout 39"/>
          <p:cNvSpPr/>
          <p:nvPr/>
        </p:nvSpPr>
        <p:spPr>
          <a:xfrm>
            <a:off x="5587999" y="1913467"/>
            <a:ext cx="2963334" cy="508000"/>
          </a:xfrm>
          <a:prstGeom prst="wedgeRoundRectCallout">
            <a:avLst>
              <a:gd name="adj1" fmla="val -65535"/>
              <a:gd name="adj2" fmla="val 3618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strongly well-linked.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5706532" y="3471334"/>
            <a:ext cx="2760133" cy="982134"/>
          </a:xfrm>
          <a:prstGeom prst="wedgeRoundRectCallout">
            <a:avLst>
              <a:gd name="adj1" fmla="val -29422"/>
              <a:gd name="adj2" fmla="val 10905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α-well-linked</a:t>
            </a:r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6722533" y="4690533"/>
            <a:ext cx="2302935" cy="1981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constant fraction of green and blue terminals is preserved.</a:t>
            </a:r>
            <a:endParaRPr lang="en-US" sz="2400" dirty="0"/>
          </a:p>
        </p:txBody>
      </p:sp>
      <p:sp>
        <p:nvSpPr>
          <p:cNvPr id="43" name="Rounded Rectangle 42"/>
          <p:cNvSpPr/>
          <p:nvPr/>
        </p:nvSpPr>
        <p:spPr>
          <a:xfrm>
            <a:off x="254000" y="4809067"/>
            <a:ext cx="1896533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2-cluster chain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598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Grid-Minor Theorem</a:t>
            </a:r>
            <a:br>
              <a:rPr lang="en-US" dirty="0"/>
            </a:br>
            <a:r>
              <a:rPr lang="en-US" dirty="0"/>
              <a:t>[Robertson, Seymour]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the </a:t>
            </a:r>
            <a:r>
              <a:rPr lang="en-US" dirty="0" err="1" smtClean="0">
                <a:solidFill>
                  <a:srgbClr val="800000"/>
                </a:solidFill>
              </a:rPr>
              <a:t>treewidth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of G is large, then it contains a large </a:t>
            </a:r>
            <a:r>
              <a:rPr lang="en-US" dirty="0" smtClean="0">
                <a:solidFill>
                  <a:srgbClr val="800000"/>
                </a:solidFill>
              </a:rPr>
              <a:t>grid minor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115732" y="3403600"/>
            <a:ext cx="5198535" cy="1608667"/>
          </a:xfrm>
          <a:prstGeom prst="wedgeRoundRectCallout">
            <a:avLst>
              <a:gd name="adj1" fmla="val -51754"/>
              <a:gd name="adj2" fmla="val -9655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We can obtain the grid from G by a sequence of edge-deletion and edge-contraction operations</a:t>
            </a:r>
            <a:endParaRPr lang="en-US" sz="28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681353" y="4084421"/>
            <a:ext cx="1742638" cy="1900562"/>
            <a:chOff x="681353" y="4084421"/>
            <a:chExt cx="1742638" cy="1900562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823592" y="5309344"/>
              <a:ext cx="411480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681353" y="522806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81353" y="579532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66018" y="5380777"/>
              <a:ext cx="0" cy="411169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847300" y="5880259"/>
              <a:ext cx="411480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220462" y="5228062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220462" y="5795328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362701" y="5326277"/>
              <a:ext cx="411480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305127" y="5397710"/>
              <a:ext cx="0" cy="411169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386409" y="5897192"/>
              <a:ext cx="411480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1740315" y="4660795"/>
              <a:ext cx="182880" cy="1317413"/>
              <a:chOff x="7294448" y="3259350"/>
              <a:chExt cx="182880" cy="1317413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294448" y="3259350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7379113" y="3415448"/>
                <a:ext cx="0" cy="411169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7294448" y="3826617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7294448" y="4393883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7379113" y="3979332"/>
                <a:ext cx="0" cy="411169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231382" y="5234837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2231382" y="5802103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2316047" y="5387552"/>
              <a:ext cx="0" cy="411169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887634" y="5901584"/>
              <a:ext cx="411480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819902" y="5332995"/>
              <a:ext cx="411480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681353" y="4660795"/>
              <a:ext cx="1732909" cy="584200"/>
              <a:chOff x="681353" y="4660795"/>
              <a:chExt cx="1732909" cy="5842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 flipV="1">
                <a:off x="823592" y="4745460"/>
                <a:ext cx="411480" cy="0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681353" y="4660795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766018" y="4816893"/>
                <a:ext cx="0" cy="411169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1220462" y="4660795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1362701" y="4762393"/>
                <a:ext cx="411480" cy="0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322060" y="4833826"/>
                <a:ext cx="0" cy="411169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2231382" y="4667570"/>
                <a:ext cx="182880" cy="18288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2316047" y="4823668"/>
                <a:ext cx="0" cy="411169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1887634" y="4761388"/>
                <a:ext cx="411480" cy="0"/>
              </a:xfrm>
              <a:prstGeom prst="line">
                <a:avLst/>
              </a:prstGeom>
              <a:ln>
                <a:solidFill>
                  <a:srgbClr val="AC0D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 flipH="1" flipV="1">
              <a:off x="833321" y="4169086"/>
              <a:ext cx="411480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691082" y="4084421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775747" y="4240519"/>
              <a:ext cx="0" cy="411169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230191" y="4084421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 flipV="1">
              <a:off x="1372430" y="4186019"/>
              <a:ext cx="411480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331789" y="4257452"/>
              <a:ext cx="0" cy="411169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2241111" y="4091196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2325776" y="4247294"/>
              <a:ext cx="0" cy="411169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897363" y="4185014"/>
              <a:ext cx="411480" cy="0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737760" y="4091505"/>
              <a:ext cx="182880" cy="18288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841913" y="4244908"/>
              <a:ext cx="0" cy="411169"/>
            </a:xfrm>
            <a:prstGeom prst="line">
              <a:avLst/>
            </a:prstGeom>
            <a:ln>
              <a:solidFill>
                <a:srgbClr val="AC0D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9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1727200" y="1320806"/>
            <a:ext cx="5266267" cy="31157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724393" y="2015072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 to Find: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2802473"/>
            <a:ext cx="419100" cy="355600"/>
          </a:xfrm>
          <a:prstGeom prst="rect">
            <a:avLst/>
          </a:prstGeom>
        </p:spPr>
      </p:pic>
      <p:sp>
        <p:nvSpPr>
          <p:cNvPr id="52" name="Oval 51"/>
          <p:cNvSpPr>
            <a:spLocks noChangeAspect="1"/>
          </p:cNvSpPr>
          <p:nvPr/>
        </p:nvSpPr>
        <p:spPr>
          <a:xfrm>
            <a:off x="3302002" y="155787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3725335" y="147320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4131735" y="147320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504269" y="1456274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4978402" y="1507075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6660" y="2099738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4" y="2904073"/>
            <a:ext cx="406400" cy="3556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17" y="2965450"/>
            <a:ext cx="266700" cy="2667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7867" y="4605865"/>
            <a:ext cx="8686800" cy="20658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interface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chemeClr val="tx1"/>
                </a:solidFill>
              </a:rPr>
              <a:t>α</a:t>
            </a:r>
            <a:r>
              <a:rPr lang="en-US" sz="2800" dirty="0" smtClean="0"/>
              <a:t>-well-linked inside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,</a:t>
            </a:r>
            <a:r>
              <a:rPr lang="en-US" sz="2800" dirty="0"/>
              <a:t> for some constant 0&lt;α&lt;</a:t>
            </a:r>
            <a:r>
              <a:rPr lang="en-US" sz="2800" dirty="0" smtClean="0"/>
              <a:t>1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Can connect each cluster to terminals with many disjoint paths, that do not pass through the clusters.</a:t>
            </a:r>
            <a:endParaRPr lang="en-US" sz="2800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7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8" grpId="0" animBg="1"/>
      <p:bldP spid="1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Enough to </a:t>
            </a:r>
            <a:r>
              <a:rPr lang="en-US" dirty="0" smtClean="0"/>
              <a:t>Find</a:t>
            </a:r>
            <a:r>
              <a:rPr lang="en-US" dirty="0"/>
              <a:t>:</a:t>
            </a:r>
          </a:p>
        </p:txBody>
      </p:sp>
      <p:sp>
        <p:nvSpPr>
          <p:cNvPr id="69" name="Oval 68"/>
          <p:cNvSpPr/>
          <p:nvPr/>
        </p:nvSpPr>
        <p:spPr>
          <a:xfrm>
            <a:off x="1727200" y="1320799"/>
            <a:ext cx="5266267" cy="31157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724393" y="20150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2802466"/>
            <a:ext cx="419100" cy="355600"/>
          </a:xfrm>
          <a:prstGeom prst="rect">
            <a:avLst/>
          </a:prstGeom>
        </p:spPr>
      </p:pic>
      <p:sp>
        <p:nvSpPr>
          <p:cNvPr id="88" name="Oval 87"/>
          <p:cNvSpPr>
            <a:spLocks noChangeAspect="1"/>
          </p:cNvSpPr>
          <p:nvPr/>
        </p:nvSpPr>
        <p:spPr>
          <a:xfrm>
            <a:off x="3302002" y="15578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725335" y="1473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4131735" y="14732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4504269" y="14562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978402" y="15070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116660" y="2099731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489201" y="24384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252135" y="325119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997201" y="22860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4" y="2904066"/>
            <a:ext cx="406400" cy="355600"/>
          </a:xfrm>
          <a:prstGeom prst="rect">
            <a:avLst/>
          </a:prstGeom>
        </p:spPr>
      </p:pic>
      <p:sp>
        <p:nvSpPr>
          <p:cNvPr id="98" name="Oval 97"/>
          <p:cNvSpPr>
            <a:spLocks noChangeAspect="1"/>
          </p:cNvSpPr>
          <p:nvPr/>
        </p:nvSpPr>
        <p:spPr>
          <a:xfrm>
            <a:off x="3403601" y="3572933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3708403" y="29972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420535" y="23876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>
            <a:stCxn id="94" idx="1"/>
          </p:cNvCxnSpPr>
          <p:nvPr/>
        </p:nvCxnSpPr>
        <p:spPr>
          <a:xfrm flipH="1" flipV="1">
            <a:off x="2302934" y="2235199"/>
            <a:ext cx="213049" cy="229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572936" y="2218266"/>
            <a:ext cx="220131" cy="237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843869" y="3064934"/>
            <a:ext cx="406398" cy="67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539069" y="3708401"/>
            <a:ext cx="135465" cy="321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091094" y="1981199"/>
            <a:ext cx="7706" cy="373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135118" y="3420530"/>
            <a:ext cx="193976" cy="288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95" idx="1"/>
          </p:cNvCxnSpPr>
          <p:nvPr/>
        </p:nvCxnSpPr>
        <p:spPr>
          <a:xfrm>
            <a:off x="1998134" y="3234261"/>
            <a:ext cx="280783" cy="43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98" idx="7"/>
          </p:cNvCxnSpPr>
          <p:nvPr/>
        </p:nvCxnSpPr>
        <p:spPr>
          <a:xfrm flipH="1" flipV="1">
            <a:off x="3559699" y="3599715"/>
            <a:ext cx="385768" cy="125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>
            <a:spLocks noChangeAspect="1"/>
          </p:cNvSpPr>
          <p:nvPr/>
        </p:nvSpPr>
        <p:spPr>
          <a:xfrm>
            <a:off x="5096934" y="23537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4859868" y="3166528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5604934" y="22013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011334" y="3488267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6316136" y="29125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6028268" y="23029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>
            <a:stCxn id="109" idx="1"/>
          </p:cNvCxnSpPr>
          <p:nvPr/>
        </p:nvCxnSpPr>
        <p:spPr>
          <a:xfrm flipH="1" flipV="1">
            <a:off x="4910667" y="2150533"/>
            <a:ext cx="213049" cy="229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6180669" y="2133600"/>
            <a:ext cx="220131" cy="237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6451602" y="2980268"/>
            <a:ext cx="406398" cy="67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6146802" y="3623735"/>
            <a:ext cx="135465" cy="321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5698827" y="1896533"/>
            <a:ext cx="7706" cy="373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4742851" y="3335864"/>
            <a:ext cx="193976" cy="288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10" idx="1"/>
          </p:cNvCxnSpPr>
          <p:nvPr/>
        </p:nvCxnSpPr>
        <p:spPr>
          <a:xfrm>
            <a:off x="4605867" y="3149595"/>
            <a:ext cx="280783" cy="43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12" idx="7"/>
          </p:cNvCxnSpPr>
          <p:nvPr/>
        </p:nvCxnSpPr>
        <p:spPr>
          <a:xfrm flipH="1" flipV="1">
            <a:off x="6167432" y="3515049"/>
            <a:ext cx="385768" cy="125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287867" y="4605865"/>
            <a:ext cx="8686800" cy="20658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interface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chemeClr val="tx1"/>
                </a:solidFill>
              </a:rPr>
              <a:t>α</a:t>
            </a:r>
            <a:r>
              <a:rPr lang="en-US" sz="2800" dirty="0" smtClean="0"/>
              <a:t>-well-linked inside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,</a:t>
            </a:r>
            <a:r>
              <a:rPr lang="en-US" sz="2800" dirty="0"/>
              <a:t> for some constant 0&lt;α&lt;</a:t>
            </a:r>
            <a:r>
              <a:rPr lang="en-US" sz="2800" dirty="0" smtClean="0"/>
              <a:t>1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Can connect each cluster to terminals with many disjoint paths, that do not pass through the clusters.</a:t>
            </a:r>
            <a:endParaRPr lang="en-US" sz="2800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9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Enough to </a:t>
            </a:r>
            <a:r>
              <a:rPr lang="en-US" dirty="0" smtClean="0"/>
              <a:t>Find</a:t>
            </a:r>
            <a:r>
              <a:rPr lang="en-US" dirty="0"/>
              <a:t>:</a:t>
            </a:r>
          </a:p>
        </p:txBody>
      </p:sp>
      <p:sp>
        <p:nvSpPr>
          <p:cNvPr id="69" name="Oval 68"/>
          <p:cNvSpPr/>
          <p:nvPr/>
        </p:nvSpPr>
        <p:spPr>
          <a:xfrm>
            <a:off x="1727200" y="1320799"/>
            <a:ext cx="5266267" cy="31157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724393" y="20150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2802466"/>
            <a:ext cx="419100" cy="355600"/>
          </a:xfrm>
          <a:prstGeom prst="rect">
            <a:avLst/>
          </a:prstGeom>
        </p:spPr>
      </p:pic>
      <p:sp>
        <p:nvSpPr>
          <p:cNvPr id="88" name="Oval 87"/>
          <p:cNvSpPr>
            <a:spLocks noChangeAspect="1"/>
          </p:cNvSpPr>
          <p:nvPr/>
        </p:nvSpPr>
        <p:spPr>
          <a:xfrm>
            <a:off x="3302002" y="15578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725335" y="1473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4131735" y="14732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4504269" y="14562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978402" y="15070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116660" y="2099731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489201" y="24384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252135" y="325119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997201" y="22860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4" y="2904066"/>
            <a:ext cx="406400" cy="355600"/>
          </a:xfrm>
          <a:prstGeom prst="rect">
            <a:avLst/>
          </a:prstGeom>
        </p:spPr>
      </p:pic>
      <p:sp>
        <p:nvSpPr>
          <p:cNvPr id="98" name="Oval 97"/>
          <p:cNvSpPr>
            <a:spLocks noChangeAspect="1"/>
          </p:cNvSpPr>
          <p:nvPr/>
        </p:nvSpPr>
        <p:spPr>
          <a:xfrm>
            <a:off x="3403601" y="3572933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3708403" y="29972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420535" y="23876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5096934" y="23537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4859868" y="3166528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5604934" y="22013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011334" y="3488267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6316136" y="29125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6028268" y="23029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41600" y="1710267"/>
            <a:ext cx="694267" cy="778933"/>
          </a:xfrm>
          <a:custGeom>
            <a:avLst/>
            <a:gdLst>
              <a:gd name="connsiteX0" fmla="*/ 694267 w 694267"/>
              <a:gd name="connsiteY0" fmla="*/ 0 h 778933"/>
              <a:gd name="connsiteX1" fmla="*/ 423333 w 694267"/>
              <a:gd name="connsiteY1" fmla="*/ 84666 h 778933"/>
              <a:gd name="connsiteX2" fmla="*/ 406400 w 694267"/>
              <a:gd name="connsiteY2" fmla="*/ 389466 h 778933"/>
              <a:gd name="connsiteX3" fmla="*/ 84667 w 694267"/>
              <a:gd name="connsiteY3" fmla="*/ 592666 h 778933"/>
              <a:gd name="connsiteX4" fmla="*/ 0 w 694267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778933">
                <a:moveTo>
                  <a:pt x="694267" y="0"/>
                </a:moveTo>
                <a:cubicBezTo>
                  <a:pt x="582789" y="9877"/>
                  <a:pt x="471311" y="19755"/>
                  <a:pt x="423333" y="84666"/>
                </a:cubicBezTo>
                <a:cubicBezTo>
                  <a:pt x="375355" y="149577"/>
                  <a:pt x="462844" y="304799"/>
                  <a:pt x="406400" y="389466"/>
                </a:cubicBezTo>
                <a:cubicBezTo>
                  <a:pt x="349956" y="474133"/>
                  <a:pt x="152400" y="527755"/>
                  <a:pt x="84667" y="592666"/>
                </a:cubicBezTo>
                <a:cubicBezTo>
                  <a:pt x="16934" y="657577"/>
                  <a:pt x="8467" y="718255"/>
                  <a:pt x="0" y="7789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15733" y="1625600"/>
            <a:ext cx="694267" cy="745067"/>
          </a:xfrm>
          <a:custGeom>
            <a:avLst/>
            <a:gdLst>
              <a:gd name="connsiteX0" fmla="*/ 694267 w 694267"/>
              <a:gd name="connsiteY0" fmla="*/ 0 h 745067"/>
              <a:gd name="connsiteX1" fmla="*/ 592667 w 694267"/>
              <a:gd name="connsiteY1" fmla="*/ 304800 h 745067"/>
              <a:gd name="connsiteX2" fmla="*/ 270934 w 694267"/>
              <a:gd name="connsiteY2" fmla="*/ 321733 h 745067"/>
              <a:gd name="connsiteX3" fmla="*/ 0 w 694267"/>
              <a:gd name="connsiteY3" fmla="*/ 745067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7" h="745067">
                <a:moveTo>
                  <a:pt x="694267" y="0"/>
                </a:moveTo>
                <a:cubicBezTo>
                  <a:pt x="678745" y="125589"/>
                  <a:pt x="663223" y="251178"/>
                  <a:pt x="592667" y="304800"/>
                </a:cubicBezTo>
                <a:cubicBezTo>
                  <a:pt x="522111" y="358422"/>
                  <a:pt x="369712" y="248355"/>
                  <a:pt x="270934" y="321733"/>
                </a:cubicBezTo>
                <a:cubicBezTo>
                  <a:pt x="172156" y="395111"/>
                  <a:pt x="86078" y="570089"/>
                  <a:pt x="0" y="745067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56000" y="1625600"/>
            <a:ext cx="652684" cy="778933"/>
          </a:xfrm>
          <a:custGeom>
            <a:avLst/>
            <a:gdLst>
              <a:gd name="connsiteX0" fmla="*/ 643467 w 652684"/>
              <a:gd name="connsiteY0" fmla="*/ 0 h 778933"/>
              <a:gd name="connsiteX1" fmla="*/ 609600 w 652684"/>
              <a:gd name="connsiteY1" fmla="*/ 254000 h 778933"/>
              <a:gd name="connsiteX2" fmla="*/ 304800 w 652684"/>
              <a:gd name="connsiteY2" fmla="*/ 355600 h 778933"/>
              <a:gd name="connsiteX3" fmla="*/ 304800 w 652684"/>
              <a:gd name="connsiteY3" fmla="*/ 592667 h 778933"/>
              <a:gd name="connsiteX4" fmla="*/ 0 w 652684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684" h="778933">
                <a:moveTo>
                  <a:pt x="643467" y="0"/>
                </a:moveTo>
                <a:cubicBezTo>
                  <a:pt x="654756" y="97366"/>
                  <a:pt x="666045" y="194733"/>
                  <a:pt x="609600" y="254000"/>
                </a:cubicBezTo>
                <a:cubicBezTo>
                  <a:pt x="553155" y="313267"/>
                  <a:pt x="355600" y="299155"/>
                  <a:pt x="304800" y="355600"/>
                </a:cubicBezTo>
                <a:cubicBezTo>
                  <a:pt x="254000" y="412045"/>
                  <a:pt x="355600" y="522112"/>
                  <a:pt x="304800" y="592667"/>
                </a:cubicBezTo>
                <a:cubicBezTo>
                  <a:pt x="254000" y="663222"/>
                  <a:pt x="127000" y="721077"/>
                  <a:pt x="0" y="7789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17774" y="1625600"/>
            <a:ext cx="375959" cy="1574800"/>
          </a:xfrm>
          <a:custGeom>
            <a:avLst/>
            <a:gdLst>
              <a:gd name="connsiteX0" fmla="*/ 121959 w 375959"/>
              <a:gd name="connsiteY0" fmla="*/ 0 h 1574800"/>
              <a:gd name="connsiteX1" fmla="*/ 3426 w 375959"/>
              <a:gd name="connsiteY1" fmla="*/ 389467 h 1574800"/>
              <a:gd name="connsiteX2" fmla="*/ 240493 w 375959"/>
              <a:gd name="connsiteY2" fmla="*/ 558800 h 1574800"/>
              <a:gd name="connsiteX3" fmla="*/ 37293 w 375959"/>
              <a:gd name="connsiteY3" fmla="*/ 897467 h 1574800"/>
              <a:gd name="connsiteX4" fmla="*/ 375959 w 375959"/>
              <a:gd name="connsiteY4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59" h="1574800">
                <a:moveTo>
                  <a:pt x="121959" y="0"/>
                </a:moveTo>
                <a:cubicBezTo>
                  <a:pt x="52814" y="148167"/>
                  <a:pt x="-16330" y="296334"/>
                  <a:pt x="3426" y="389467"/>
                </a:cubicBezTo>
                <a:cubicBezTo>
                  <a:pt x="23182" y="482600"/>
                  <a:pt x="234849" y="474133"/>
                  <a:pt x="240493" y="558800"/>
                </a:cubicBezTo>
                <a:cubicBezTo>
                  <a:pt x="246137" y="643467"/>
                  <a:pt x="14715" y="728134"/>
                  <a:pt x="37293" y="897467"/>
                </a:cubicBezTo>
                <a:cubicBezTo>
                  <a:pt x="59871" y="1066800"/>
                  <a:pt x="217915" y="1320800"/>
                  <a:pt x="375959" y="15748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12158" y="1659467"/>
            <a:ext cx="125655" cy="728133"/>
          </a:xfrm>
          <a:custGeom>
            <a:avLst/>
            <a:gdLst>
              <a:gd name="connsiteX0" fmla="*/ 101709 w 125655"/>
              <a:gd name="connsiteY0" fmla="*/ 0 h 728133"/>
              <a:gd name="connsiteX1" fmla="*/ 109 w 125655"/>
              <a:gd name="connsiteY1" fmla="*/ 186266 h 728133"/>
              <a:gd name="connsiteX2" fmla="*/ 118642 w 125655"/>
              <a:gd name="connsiteY2" fmla="*/ 220133 h 728133"/>
              <a:gd name="connsiteX3" fmla="*/ 101709 w 125655"/>
              <a:gd name="connsiteY3" fmla="*/ 7281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55" h="728133">
                <a:moveTo>
                  <a:pt x="101709" y="0"/>
                </a:moveTo>
                <a:cubicBezTo>
                  <a:pt x="49498" y="74788"/>
                  <a:pt x="-2713" y="149577"/>
                  <a:pt x="109" y="186266"/>
                </a:cubicBezTo>
                <a:cubicBezTo>
                  <a:pt x="2931" y="222955"/>
                  <a:pt x="101709" y="129822"/>
                  <a:pt x="118642" y="220133"/>
                </a:cubicBezTo>
                <a:cubicBezTo>
                  <a:pt x="135575" y="310444"/>
                  <a:pt x="118642" y="519288"/>
                  <a:pt x="101709" y="7281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466531" y="1642533"/>
            <a:ext cx="206136" cy="592667"/>
          </a:xfrm>
          <a:custGeom>
            <a:avLst/>
            <a:gdLst>
              <a:gd name="connsiteX0" fmla="*/ 104536 w 206136"/>
              <a:gd name="connsiteY0" fmla="*/ 0 h 592667"/>
              <a:gd name="connsiteX1" fmla="*/ 2936 w 206136"/>
              <a:gd name="connsiteY1" fmla="*/ 169334 h 592667"/>
              <a:gd name="connsiteX2" fmla="*/ 206136 w 206136"/>
              <a:gd name="connsiteY2" fmla="*/ 592667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36" h="592667">
                <a:moveTo>
                  <a:pt x="104536" y="0"/>
                </a:moveTo>
                <a:cubicBezTo>
                  <a:pt x="45269" y="35278"/>
                  <a:pt x="-13997" y="70556"/>
                  <a:pt x="2936" y="169334"/>
                </a:cubicBezTo>
                <a:cubicBezTo>
                  <a:pt x="19869" y="268112"/>
                  <a:pt x="113002" y="430389"/>
                  <a:pt x="206136" y="592667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486402" y="15240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87867" y="4605865"/>
            <a:ext cx="8686800" cy="20658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interface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chemeClr val="tx1"/>
                </a:solidFill>
              </a:rPr>
              <a:t>α</a:t>
            </a:r>
            <a:r>
              <a:rPr lang="en-US" sz="2800" dirty="0" smtClean="0"/>
              <a:t>-well-linked inside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,</a:t>
            </a:r>
            <a:r>
              <a:rPr lang="en-US" sz="2800" dirty="0"/>
              <a:t> for some constant 0&lt;α&lt;</a:t>
            </a:r>
            <a:r>
              <a:rPr lang="en-US" sz="2800" dirty="0" smtClean="0"/>
              <a:t>1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Can connect each cluster to terminals with many disjoint paths, that do not pass through the clusters.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7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Enough to </a:t>
            </a:r>
            <a:r>
              <a:rPr lang="en-US" dirty="0" smtClean="0"/>
              <a:t>Find</a:t>
            </a:r>
            <a:r>
              <a:rPr lang="en-US" dirty="0"/>
              <a:t>:</a:t>
            </a:r>
          </a:p>
        </p:txBody>
      </p:sp>
      <p:sp>
        <p:nvSpPr>
          <p:cNvPr id="69" name="Oval 68"/>
          <p:cNvSpPr/>
          <p:nvPr/>
        </p:nvSpPr>
        <p:spPr>
          <a:xfrm>
            <a:off x="1727200" y="1320799"/>
            <a:ext cx="5266267" cy="31157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724393" y="20150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2802466"/>
            <a:ext cx="419100" cy="355600"/>
          </a:xfrm>
          <a:prstGeom prst="rect">
            <a:avLst/>
          </a:prstGeom>
        </p:spPr>
      </p:pic>
      <p:sp>
        <p:nvSpPr>
          <p:cNvPr id="88" name="Oval 87"/>
          <p:cNvSpPr>
            <a:spLocks noChangeAspect="1"/>
          </p:cNvSpPr>
          <p:nvPr/>
        </p:nvSpPr>
        <p:spPr>
          <a:xfrm>
            <a:off x="3302002" y="15578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725335" y="1473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4131735" y="14732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4504269" y="14562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978402" y="15070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116660" y="2099731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489201" y="24384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252135" y="325119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997201" y="22860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4" y="2904066"/>
            <a:ext cx="406400" cy="355600"/>
          </a:xfrm>
          <a:prstGeom prst="rect">
            <a:avLst/>
          </a:prstGeom>
        </p:spPr>
      </p:pic>
      <p:sp>
        <p:nvSpPr>
          <p:cNvPr id="98" name="Oval 97"/>
          <p:cNvSpPr>
            <a:spLocks noChangeAspect="1"/>
          </p:cNvSpPr>
          <p:nvPr/>
        </p:nvSpPr>
        <p:spPr>
          <a:xfrm>
            <a:off x="3403601" y="3572933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3708403" y="29972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420535" y="23876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5096934" y="23537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4859868" y="3166528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5604934" y="22013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011334" y="3488267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6316136" y="29125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6028268" y="23029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842935" y="404706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419601" y="411480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962402" y="40809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41600" y="1710267"/>
            <a:ext cx="694267" cy="778933"/>
          </a:xfrm>
          <a:custGeom>
            <a:avLst/>
            <a:gdLst>
              <a:gd name="connsiteX0" fmla="*/ 694267 w 694267"/>
              <a:gd name="connsiteY0" fmla="*/ 0 h 778933"/>
              <a:gd name="connsiteX1" fmla="*/ 423333 w 694267"/>
              <a:gd name="connsiteY1" fmla="*/ 84666 h 778933"/>
              <a:gd name="connsiteX2" fmla="*/ 406400 w 694267"/>
              <a:gd name="connsiteY2" fmla="*/ 389466 h 778933"/>
              <a:gd name="connsiteX3" fmla="*/ 84667 w 694267"/>
              <a:gd name="connsiteY3" fmla="*/ 592666 h 778933"/>
              <a:gd name="connsiteX4" fmla="*/ 0 w 694267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778933">
                <a:moveTo>
                  <a:pt x="694267" y="0"/>
                </a:moveTo>
                <a:cubicBezTo>
                  <a:pt x="582789" y="9877"/>
                  <a:pt x="471311" y="19755"/>
                  <a:pt x="423333" y="84666"/>
                </a:cubicBezTo>
                <a:cubicBezTo>
                  <a:pt x="375355" y="149577"/>
                  <a:pt x="462844" y="304799"/>
                  <a:pt x="406400" y="389466"/>
                </a:cubicBezTo>
                <a:cubicBezTo>
                  <a:pt x="349956" y="474133"/>
                  <a:pt x="152400" y="527755"/>
                  <a:pt x="84667" y="592666"/>
                </a:cubicBezTo>
                <a:cubicBezTo>
                  <a:pt x="16934" y="657577"/>
                  <a:pt x="8467" y="718255"/>
                  <a:pt x="0" y="7789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15733" y="1625600"/>
            <a:ext cx="694267" cy="745067"/>
          </a:xfrm>
          <a:custGeom>
            <a:avLst/>
            <a:gdLst>
              <a:gd name="connsiteX0" fmla="*/ 694267 w 694267"/>
              <a:gd name="connsiteY0" fmla="*/ 0 h 745067"/>
              <a:gd name="connsiteX1" fmla="*/ 592667 w 694267"/>
              <a:gd name="connsiteY1" fmla="*/ 304800 h 745067"/>
              <a:gd name="connsiteX2" fmla="*/ 270934 w 694267"/>
              <a:gd name="connsiteY2" fmla="*/ 321733 h 745067"/>
              <a:gd name="connsiteX3" fmla="*/ 0 w 694267"/>
              <a:gd name="connsiteY3" fmla="*/ 745067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7" h="745067">
                <a:moveTo>
                  <a:pt x="694267" y="0"/>
                </a:moveTo>
                <a:cubicBezTo>
                  <a:pt x="678745" y="125589"/>
                  <a:pt x="663223" y="251178"/>
                  <a:pt x="592667" y="304800"/>
                </a:cubicBezTo>
                <a:cubicBezTo>
                  <a:pt x="522111" y="358422"/>
                  <a:pt x="369712" y="248355"/>
                  <a:pt x="270934" y="321733"/>
                </a:cubicBezTo>
                <a:cubicBezTo>
                  <a:pt x="172156" y="395111"/>
                  <a:pt x="86078" y="570089"/>
                  <a:pt x="0" y="745067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56000" y="1625600"/>
            <a:ext cx="652684" cy="778933"/>
          </a:xfrm>
          <a:custGeom>
            <a:avLst/>
            <a:gdLst>
              <a:gd name="connsiteX0" fmla="*/ 643467 w 652684"/>
              <a:gd name="connsiteY0" fmla="*/ 0 h 778933"/>
              <a:gd name="connsiteX1" fmla="*/ 609600 w 652684"/>
              <a:gd name="connsiteY1" fmla="*/ 254000 h 778933"/>
              <a:gd name="connsiteX2" fmla="*/ 304800 w 652684"/>
              <a:gd name="connsiteY2" fmla="*/ 355600 h 778933"/>
              <a:gd name="connsiteX3" fmla="*/ 304800 w 652684"/>
              <a:gd name="connsiteY3" fmla="*/ 592667 h 778933"/>
              <a:gd name="connsiteX4" fmla="*/ 0 w 652684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684" h="778933">
                <a:moveTo>
                  <a:pt x="643467" y="0"/>
                </a:moveTo>
                <a:cubicBezTo>
                  <a:pt x="654756" y="97366"/>
                  <a:pt x="666045" y="194733"/>
                  <a:pt x="609600" y="254000"/>
                </a:cubicBezTo>
                <a:cubicBezTo>
                  <a:pt x="553155" y="313267"/>
                  <a:pt x="355600" y="299155"/>
                  <a:pt x="304800" y="355600"/>
                </a:cubicBezTo>
                <a:cubicBezTo>
                  <a:pt x="254000" y="412045"/>
                  <a:pt x="355600" y="522112"/>
                  <a:pt x="304800" y="592667"/>
                </a:cubicBezTo>
                <a:cubicBezTo>
                  <a:pt x="254000" y="663222"/>
                  <a:pt x="127000" y="721077"/>
                  <a:pt x="0" y="7789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17774" y="1625600"/>
            <a:ext cx="375959" cy="1574800"/>
          </a:xfrm>
          <a:custGeom>
            <a:avLst/>
            <a:gdLst>
              <a:gd name="connsiteX0" fmla="*/ 121959 w 375959"/>
              <a:gd name="connsiteY0" fmla="*/ 0 h 1574800"/>
              <a:gd name="connsiteX1" fmla="*/ 3426 w 375959"/>
              <a:gd name="connsiteY1" fmla="*/ 389467 h 1574800"/>
              <a:gd name="connsiteX2" fmla="*/ 240493 w 375959"/>
              <a:gd name="connsiteY2" fmla="*/ 558800 h 1574800"/>
              <a:gd name="connsiteX3" fmla="*/ 37293 w 375959"/>
              <a:gd name="connsiteY3" fmla="*/ 897467 h 1574800"/>
              <a:gd name="connsiteX4" fmla="*/ 375959 w 375959"/>
              <a:gd name="connsiteY4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59" h="1574800">
                <a:moveTo>
                  <a:pt x="121959" y="0"/>
                </a:moveTo>
                <a:cubicBezTo>
                  <a:pt x="52814" y="148167"/>
                  <a:pt x="-16330" y="296334"/>
                  <a:pt x="3426" y="389467"/>
                </a:cubicBezTo>
                <a:cubicBezTo>
                  <a:pt x="23182" y="482600"/>
                  <a:pt x="234849" y="474133"/>
                  <a:pt x="240493" y="558800"/>
                </a:cubicBezTo>
                <a:cubicBezTo>
                  <a:pt x="246137" y="643467"/>
                  <a:pt x="14715" y="728134"/>
                  <a:pt x="37293" y="897467"/>
                </a:cubicBezTo>
                <a:cubicBezTo>
                  <a:pt x="59871" y="1066800"/>
                  <a:pt x="217915" y="1320800"/>
                  <a:pt x="375959" y="15748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12158" y="1659467"/>
            <a:ext cx="125655" cy="728133"/>
          </a:xfrm>
          <a:custGeom>
            <a:avLst/>
            <a:gdLst>
              <a:gd name="connsiteX0" fmla="*/ 101709 w 125655"/>
              <a:gd name="connsiteY0" fmla="*/ 0 h 728133"/>
              <a:gd name="connsiteX1" fmla="*/ 109 w 125655"/>
              <a:gd name="connsiteY1" fmla="*/ 186266 h 728133"/>
              <a:gd name="connsiteX2" fmla="*/ 118642 w 125655"/>
              <a:gd name="connsiteY2" fmla="*/ 220133 h 728133"/>
              <a:gd name="connsiteX3" fmla="*/ 101709 w 125655"/>
              <a:gd name="connsiteY3" fmla="*/ 7281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55" h="728133">
                <a:moveTo>
                  <a:pt x="101709" y="0"/>
                </a:moveTo>
                <a:cubicBezTo>
                  <a:pt x="49498" y="74788"/>
                  <a:pt x="-2713" y="149577"/>
                  <a:pt x="109" y="186266"/>
                </a:cubicBezTo>
                <a:cubicBezTo>
                  <a:pt x="2931" y="222955"/>
                  <a:pt x="101709" y="129822"/>
                  <a:pt x="118642" y="220133"/>
                </a:cubicBezTo>
                <a:cubicBezTo>
                  <a:pt x="135575" y="310444"/>
                  <a:pt x="118642" y="519288"/>
                  <a:pt x="101709" y="7281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466531" y="1642533"/>
            <a:ext cx="206136" cy="592667"/>
          </a:xfrm>
          <a:custGeom>
            <a:avLst/>
            <a:gdLst>
              <a:gd name="connsiteX0" fmla="*/ 104536 w 206136"/>
              <a:gd name="connsiteY0" fmla="*/ 0 h 592667"/>
              <a:gd name="connsiteX1" fmla="*/ 2936 w 206136"/>
              <a:gd name="connsiteY1" fmla="*/ 169334 h 592667"/>
              <a:gd name="connsiteX2" fmla="*/ 206136 w 206136"/>
              <a:gd name="connsiteY2" fmla="*/ 592667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36" h="592667">
                <a:moveTo>
                  <a:pt x="104536" y="0"/>
                </a:moveTo>
                <a:cubicBezTo>
                  <a:pt x="45269" y="35278"/>
                  <a:pt x="-13997" y="70556"/>
                  <a:pt x="2936" y="169334"/>
                </a:cubicBezTo>
                <a:cubicBezTo>
                  <a:pt x="19869" y="268112"/>
                  <a:pt x="113002" y="430389"/>
                  <a:pt x="206136" y="592667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486402" y="15240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843867" y="1608667"/>
            <a:ext cx="1219200" cy="817310"/>
          </a:xfrm>
          <a:custGeom>
            <a:avLst/>
            <a:gdLst>
              <a:gd name="connsiteX0" fmla="*/ 0 w 1219200"/>
              <a:gd name="connsiteY0" fmla="*/ 0 h 817310"/>
              <a:gd name="connsiteX1" fmla="*/ 220133 w 1219200"/>
              <a:gd name="connsiteY1" fmla="*/ 677333 h 817310"/>
              <a:gd name="connsiteX2" fmla="*/ 626533 w 1219200"/>
              <a:gd name="connsiteY2" fmla="*/ 762000 h 817310"/>
              <a:gd name="connsiteX3" fmla="*/ 1219200 w 1219200"/>
              <a:gd name="connsiteY3" fmla="*/ 16933 h 81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817310">
                <a:moveTo>
                  <a:pt x="0" y="0"/>
                </a:moveTo>
                <a:cubicBezTo>
                  <a:pt x="57855" y="275166"/>
                  <a:pt x="115711" y="550333"/>
                  <a:pt x="220133" y="677333"/>
                </a:cubicBezTo>
                <a:cubicBezTo>
                  <a:pt x="324555" y="804333"/>
                  <a:pt x="460022" y="872067"/>
                  <a:pt x="626533" y="762000"/>
                </a:cubicBezTo>
                <a:cubicBezTo>
                  <a:pt x="793044" y="651933"/>
                  <a:pt x="1006122" y="334433"/>
                  <a:pt x="1219200" y="169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267200" y="1557867"/>
            <a:ext cx="304800" cy="254883"/>
          </a:xfrm>
          <a:custGeom>
            <a:avLst/>
            <a:gdLst>
              <a:gd name="connsiteX0" fmla="*/ 0 w 304800"/>
              <a:gd name="connsiteY0" fmla="*/ 67733 h 254883"/>
              <a:gd name="connsiteX1" fmla="*/ 101600 w 304800"/>
              <a:gd name="connsiteY1" fmla="*/ 254000 h 254883"/>
              <a:gd name="connsiteX2" fmla="*/ 304800 w 304800"/>
              <a:gd name="connsiteY2" fmla="*/ 0 h 25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54883">
                <a:moveTo>
                  <a:pt x="0" y="67733"/>
                </a:moveTo>
                <a:cubicBezTo>
                  <a:pt x="25400" y="166511"/>
                  <a:pt x="50800" y="265289"/>
                  <a:pt x="101600" y="254000"/>
                </a:cubicBezTo>
                <a:cubicBezTo>
                  <a:pt x="152400" y="242711"/>
                  <a:pt x="304800" y="0"/>
                  <a:pt x="3048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7867" y="4605865"/>
            <a:ext cx="8686800" cy="20658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interface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chemeClr val="tx1"/>
                </a:solidFill>
              </a:rPr>
              <a:t>α</a:t>
            </a:r>
            <a:r>
              <a:rPr lang="en-US" sz="2800" dirty="0" smtClean="0"/>
              <a:t>-well-linked inside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,</a:t>
            </a:r>
            <a:r>
              <a:rPr lang="en-US" sz="2800" dirty="0"/>
              <a:t> for some constant 0&lt;α&lt;</a:t>
            </a:r>
            <a:r>
              <a:rPr lang="en-US" sz="2800" dirty="0" smtClean="0"/>
              <a:t>1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Can connect each cluster to terminals with many disjoint paths, that do not pass through the clusters.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3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Enough to </a:t>
            </a:r>
            <a:r>
              <a:rPr lang="en-US" dirty="0" smtClean="0"/>
              <a:t>Find</a:t>
            </a:r>
            <a:r>
              <a:rPr lang="en-US" dirty="0"/>
              <a:t>:</a:t>
            </a:r>
          </a:p>
        </p:txBody>
      </p:sp>
      <p:sp>
        <p:nvSpPr>
          <p:cNvPr id="69" name="Oval 68"/>
          <p:cNvSpPr/>
          <p:nvPr/>
        </p:nvSpPr>
        <p:spPr>
          <a:xfrm>
            <a:off x="1727200" y="1320799"/>
            <a:ext cx="5266267" cy="31157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724393" y="20150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2802466"/>
            <a:ext cx="419100" cy="355600"/>
          </a:xfrm>
          <a:prstGeom prst="rect">
            <a:avLst/>
          </a:prstGeom>
        </p:spPr>
      </p:pic>
      <p:sp>
        <p:nvSpPr>
          <p:cNvPr id="88" name="Oval 87"/>
          <p:cNvSpPr>
            <a:spLocks noChangeAspect="1"/>
          </p:cNvSpPr>
          <p:nvPr/>
        </p:nvSpPr>
        <p:spPr>
          <a:xfrm>
            <a:off x="3302002" y="15578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725335" y="1473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4131735" y="14732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4504269" y="14562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978402" y="15070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116660" y="2099731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489201" y="24384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252135" y="325119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997201" y="22860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4" y="2904066"/>
            <a:ext cx="406400" cy="355600"/>
          </a:xfrm>
          <a:prstGeom prst="rect">
            <a:avLst/>
          </a:prstGeom>
        </p:spPr>
      </p:pic>
      <p:sp>
        <p:nvSpPr>
          <p:cNvPr id="98" name="Oval 97"/>
          <p:cNvSpPr>
            <a:spLocks noChangeAspect="1"/>
          </p:cNvSpPr>
          <p:nvPr/>
        </p:nvSpPr>
        <p:spPr>
          <a:xfrm>
            <a:off x="3403601" y="3572933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3708403" y="29972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420535" y="23876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5096934" y="23537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4859868" y="3166528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5604934" y="22013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011334" y="3488267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6316136" y="29125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6028268" y="23029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842935" y="404706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419601" y="411480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962402" y="40809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41600" y="1710267"/>
            <a:ext cx="694267" cy="778933"/>
          </a:xfrm>
          <a:custGeom>
            <a:avLst/>
            <a:gdLst>
              <a:gd name="connsiteX0" fmla="*/ 694267 w 694267"/>
              <a:gd name="connsiteY0" fmla="*/ 0 h 778933"/>
              <a:gd name="connsiteX1" fmla="*/ 423333 w 694267"/>
              <a:gd name="connsiteY1" fmla="*/ 84666 h 778933"/>
              <a:gd name="connsiteX2" fmla="*/ 406400 w 694267"/>
              <a:gd name="connsiteY2" fmla="*/ 389466 h 778933"/>
              <a:gd name="connsiteX3" fmla="*/ 84667 w 694267"/>
              <a:gd name="connsiteY3" fmla="*/ 592666 h 778933"/>
              <a:gd name="connsiteX4" fmla="*/ 0 w 694267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778933">
                <a:moveTo>
                  <a:pt x="694267" y="0"/>
                </a:moveTo>
                <a:cubicBezTo>
                  <a:pt x="582789" y="9877"/>
                  <a:pt x="471311" y="19755"/>
                  <a:pt x="423333" y="84666"/>
                </a:cubicBezTo>
                <a:cubicBezTo>
                  <a:pt x="375355" y="149577"/>
                  <a:pt x="462844" y="304799"/>
                  <a:pt x="406400" y="389466"/>
                </a:cubicBezTo>
                <a:cubicBezTo>
                  <a:pt x="349956" y="474133"/>
                  <a:pt x="152400" y="527755"/>
                  <a:pt x="84667" y="592666"/>
                </a:cubicBezTo>
                <a:cubicBezTo>
                  <a:pt x="16934" y="657577"/>
                  <a:pt x="8467" y="718255"/>
                  <a:pt x="0" y="7789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15733" y="1625600"/>
            <a:ext cx="694267" cy="745067"/>
          </a:xfrm>
          <a:custGeom>
            <a:avLst/>
            <a:gdLst>
              <a:gd name="connsiteX0" fmla="*/ 694267 w 694267"/>
              <a:gd name="connsiteY0" fmla="*/ 0 h 745067"/>
              <a:gd name="connsiteX1" fmla="*/ 592667 w 694267"/>
              <a:gd name="connsiteY1" fmla="*/ 304800 h 745067"/>
              <a:gd name="connsiteX2" fmla="*/ 270934 w 694267"/>
              <a:gd name="connsiteY2" fmla="*/ 321733 h 745067"/>
              <a:gd name="connsiteX3" fmla="*/ 0 w 694267"/>
              <a:gd name="connsiteY3" fmla="*/ 745067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7" h="745067">
                <a:moveTo>
                  <a:pt x="694267" y="0"/>
                </a:moveTo>
                <a:cubicBezTo>
                  <a:pt x="678745" y="125589"/>
                  <a:pt x="663223" y="251178"/>
                  <a:pt x="592667" y="304800"/>
                </a:cubicBezTo>
                <a:cubicBezTo>
                  <a:pt x="522111" y="358422"/>
                  <a:pt x="369712" y="248355"/>
                  <a:pt x="270934" y="321733"/>
                </a:cubicBezTo>
                <a:cubicBezTo>
                  <a:pt x="172156" y="395111"/>
                  <a:pt x="86078" y="570089"/>
                  <a:pt x="0" y="7450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56000" y="1625600"/>
            <a:ext cx="652684" cy="778933"/>
          </a:xfrm>
          <a:custGeom>
            <a:avLst/>
            <a:gdLst>
              <a:gd name="connsiteX0" fmla="*/ 643467 w 652684"/>
              <a:gd name="connsiteY0" fmla="*/ 0 h 778933"/>
              <a:gd name="connsiteX1" fmla="*/ 609600 w 652684"/>
              <a:gd name="connsiteY1" fmla="*/ 254000 h 778933"/>
              <a:gd name="connsiteX2" fmla="*/ 304800 w 652684"/>
              <a:gd name="connsiteY2" fmla="*/ 355600 h 778933"/>
              <a:gd name="connsiteX3" fmla="*/ 304800 w 652684"/>
              <a:gd name="connsiteY3" fmla="*/ 592667 h 778933"/>
              <a:gd name="connsiteX4" fmla="*/ 0 w 652684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684" h="778933">
                <a:moveTo>
                  <a:pt x="643467" y="0"/>
                </a:moveTo>
                <a:cubicBezTo>
                  <a:pt x="654756" y="97366"/>
                  <a:pt x="666045" y="194733"/>
                  <a:pt x="609600" y="254000"/>
                </a:cubicBezTo>
                <a:cubicBezTo>
                  <a:pt x="553155" y="313267"/>
                  <a:pt x="355600" y="299155"/>
                  <a:pt x="304800" y="355600"/>
                </a:cubicBezTo>
                <a:cubicBezTo>
                  <a:pt x="254000" y="412045"/>
                  <a:pt x="355600" y="522112"/>
                  <a:pt x="304800" y="592667"/>
                </a:cubicBezTo>
                <a:cubicBezTo>
                  <a:pt x="254000" y="663222"/>
                  <a:pt x="127000" y="721077"/>
                  <a:pt x="0" y="7789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17774" y="1625600"/>
            <a:ext cx="375959" cy="1574800"/>
          </a:xfrm>
          <a:custGeom>
            <a:avLst/>
            <a:gdLst>
              <a:gd name="connsiteX0" fmla="*/ 121959 w 375959"/>
              <a:gd name="connsiteY0" fmla="*/ 0 h 1574800"/>
              <a:gd name="connsiteX1" fmla="*/ 3426 w 375959"/>
              <a:gd name="connsiteY1" fmla="*/ 389467 h 1574800"/>
              <a:gd name="connsiteX2" fmla="*/ 240493 w 375959"/>
              <a:gd name="connsiteY2" fmla="*/ 558800 h 1574800"/>
              <a:gd name="connsiteX3" fmla="*/ 37293 w 375959"/>
              <a:gd name="connsiteY3" fmla="*/ 897467 h 1574800"/>
              <a:gd name="connsiteX4" fmla="*/ 375959 w 375959"/>
              <a:gd name="connsiteY4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59" h="1574800">
                <a:moveTo>
                  <a:pt x="121959" y="0"/>
                </a:moveTo>
                <a:cubicBezTo>
                  <a:pt x="52814" y="148167"/>
                  <a:pt x="-16330" y="296334"/>
                  <a:pt x="3426" y="389467"/>
                </a:cubicBezTo>
                <a:cubicBezTo>
                  <a:pt x="23182" y="482600"/>
                  <a:pt x="234849" y="474133"/>
                  <a:pt x="240493" y="558800"/>
                </a:cubicBezTo>
                <a:cubicBezTo>
                  <a:pt x="246137" y="643467"/>
                  <a:pt x="14715" y="728134"/>
                  <a:pt x="37293" y="897467"/>
                </a:cubicBezTo>
                <a:cubicBezTo>
                  <a:pt x="59871" y="1066800"/>
                  <a:pt x="217915" y="1320800"/>
                  <a:pt x="375959" y="15748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12158" y="1659467"/>
            <a:ext cx="125655" cy="728133"/>
          </a:xfrm>
          <a:custGeom>
            <a:avLst/>
            <a:gdLst>
              <a:gd name="connsiteX0" fmla="*/ 101709 w 125655"/>
              <a:gd name="connsiteY0" fmla="*/ 0 h 728133"/>
              <a:gd name="connsiteX1" fmla="*/ 109 w 125655"/>
              <a:gd name="connsiteY1" fmla="*/ 186266 h 728133"/>
              <a:gd name="connsiteX2" fmla="*/ 118642 w 125655"/>
              <a:gd name="connsiteY2" fmla="*/ 220133 h 728133"/>
              <a:gd name="connsiteX3" fmla="*/ 101709 w 125655"/>
              <a:gd name="connsiteY3" fmla="*/ 7281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55" h="728133">
                <a:moveTo>
                  <a:pt x="101709" y="0"/>
                </a:moveTo>
                <a:cubicBezTo>
                  <a:pt x="49498" y="74788"/>
                  <a:pt x="-2713" y="149577"/>
                  <a:pt x="109" y="186266"/>
                </a:cubicBezTo>
                <a:cubicBezTo>
                  <a:pt x="2931" y="222955"/>
                  <a:pt x="101709" y="129822"/>
                  <a:pt x="118642" y="220133"/>
                </a:cubicBezTo>
                <a:cubicBezTo>
                  <a:pt x="135575" y="310444"/>
                  <a:pt x="118642" y="519288"/>
                  <a:pt x="101709" y="7281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466531" y="1642533"/>
            <a:ext cx="206136" cy="592667"/>
          </a:xfrm>
          <a:custGeom>
            <a:avLst/>
            <a:gdLst>
              <a:gd name="connsiteX0" fmla="*/ 104536 w 206136"/>
              <a:gd name="connsiteY0" fmla="*/ 0 h 592667"/>
              <a:gd name="connsiteX1" fmla="*/ 2936 w 206136"/>
              <a:gd name="connsiteY1" fmla="*/ 169334 h 592667"/>
              <a:gd name="connsiteX2" fmla="*/ 206136 w 206136"/>
              <a:gd name="connsiteY2" fmla="*/ 592667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36" h="592667">
                <a:moveTo>
                  <a:pt x="104536" y="0"/>
                </a:moveTo>
                <a:cubicBezTo>
                  <a:pt x="45269" y="35278"/>
                  <a:pt x="-13997" y="70556"/>
                  <a:pt x="2936" y="169334"/>
                </a:cubicBezTo>
                <a:cubicBezTo>
                  <a:pt x="19869" y="268112"/>
                  <a:pt x="113002" y="430389"/>
                  <a:pt x="206136" y="592667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486402" y="15240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843867" y="1608667"/>
            <a:ext cx="1219200" cy="817310"/>
          </a:xfrm>
          <a:custGeom>
            <a:avLst/>
            <a:gdLst>
              <a:gd name="connsiteX0" fmla="*/ 0 w 1219200"/>
              <a:gd name="connsiteY0" fmla="*/ 0 h 817310"/>
              <a:gd name="connsiteX1" fmla="*/ 220133 w 1219200"/>
              <a:gd name="connsiteY1" fmla="*/ 677333 h 817310"/>
              <a:gd name="connsiteX2" fmla="*/ 626533 w 1219200"/>
              <a:gd name="connsiteY2" fmla="*/ 762000 h 817310"/>
              <a:gd name="connsiteX3" fmla="*/ 1219200 w 1219200"/>
              <a:gd name="connsiteY3" fmla="*/ 16933 h 81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817310">
                <a:moveTo>
                  <a:pt x="0" y="0"/>
                </a:moveTo>
                <a:cubicBezTo>
                  <a:pt x="57855" y="275166"/>
                  <a:pt x="115711" y="550333"/>
                  <a:pt x="220133" y="677333"/>
                </a:cubicBezTo>
                <a:cubicBezTo>
                  <a:pt x="324555" y="804333"/>
                  <a:pt x="460022" y="872067"/>
                  <a:pt x="626533" y="762000"/>
                </a:cubicBezTo>
                <a:cubicBezTo>
                  <a:pt x="793044" y="651933"/>
                  <a:pt x="1006122" y="334433"/>
                  <a:pt x="1219200" y="169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267200" y="1557867"/>
            <a:ext cx="304800" cy="254883"/>
          </a:xfrm>
          <a:custGeom>
            <a:avLst/>
            <a:gdLst>
              <a:gd name="connsiteX0" fmla="*/ 0 w 304800"/>
              <a:gd name="connsiteY0" fmla="*/ 67733 h 254883"/>
              <a:gd name="connsiteX1" fmla="*/ 101600 w 304800"/>
              <a:gd name="connsiteY1" fmla="*/ 254000 h 254883"/>
              <a:gd name="connsiteX2" fmla="*/ 304800 w 304800"/>
              <a:gd name="connsiteY2" fmla="*/ 0 h 25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54883">
                <a:moveTo>
                  <a:pt x="0" y="67733"/>
                </a:moveTo>
                <a:cubicBezTo>
                  <a:pt x="25400" y="166511"/>
                  <a:pt x="50800" y="265289"/>
                  <a:pt x="101600" y="254000"/>
                </a:cubicBezTo>
                <a:cubicBezTo>
                  <a:pt x="152400" y="242711"/>
                  <a:pt x="304800" y="0"/>
                  <a:pt x="3048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7867" y="4605865"/>
            <a:ext cx="8686800" cy="20658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interface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chemeClr val="tx1"/>
                </a:solidFill>
              </a:rPr>
              <a:t>α</a:t>
            </a:r>
            <a:r>
              <a:rPr lang="en-US" sz="2800" dirty="0" smtClean="0"/>
              <a:t>-well-linked inside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,</a:t>
            </a:r>
            <a:r>
              <a:rPr lang="en-US" sz="2800" dirty="0"/>
              <a:t> for some constant 0&lt;α&lt;</a:t>
            </a:r>
            <a:r>
              <a:rPr lang="en-US" sz="2800" dirty="0" smtClean="0"/>
              <a:t>1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Can connect each cluster to terminals with many disjoint paths, that do not pass through the clusters.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6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 to Find: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1727200" y="1320799"/>
            <a:ext cx="5266267" cy="31157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724393" y="20150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2802466"/>
            <a:ext cx="419100" cy="355600"/>
          </a:xfrm>
          <a:prstGeom prst="rect">
            <a:avLst/>
          </a:prstGeom>
        </p:spPr>
      </p:pic>
      <p:sp>
        <p:nvSpPr>
          <p:cNvPr id="88" name="Oval 87"/>
          <p:cNvSpPr>
            <a:spLocks noChangeAspect="1"/>
          </p:cNvSpPr>
          <p:nvPr/>
        </p:nvSpPr>
        <p:spPr>
          <a:xfrm>
            <a:off x="3302002" y="15578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725335" y="1473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4131735" y="14732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4504269" y="14562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978402" y="15070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116660" y="2099731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489201" y="24384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252135" y="325119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997201" y="22860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4" y="2904066"/>
            <a:ext cx="406400" cy="355600"/>
          </a:xfrm>
          <a:prstGeom prst="rect">
            <a:avLst/>
          </a:prstGeom>
        </p:spPr>
      </p:pic>
      <p:sp>
        <p:nvSpPr>
          <p:cNvPr id="98" name="Oval 97"/>
          <p:cNvSpPr>
            <a:spLocks noChangeAspect="1"/>
          </p:cNvSpPr>
          <p:nvPr/>
        </p:nvSpPr>
        <p:spPr>
          <a:xfrm>
            <a:off x="3403601" y="3572933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3708403" y="29972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420535" y="23876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5096934" y="23537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4859868" y="3166528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5604934" y="22013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011334" y="3488267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6316136" y="29125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6028268" y="23029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842935" y="404706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419601" y="411480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962402" y="40809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41600" y="1710267"/>
            <a:ext cx="694267" cy="778933"/>
          </a:xfrm>
          <a:custGeom>
            <a:avLst/>
            <a:gdLst>
              <a:gd name="connsiteX0" fmla="*/ 694267 w 694267"/>
              <a:gd name="connsiteY0" fmla="*/ 0 h 778933"/>
              <a:gd name="connsiteX1" fmla="*/ 423333 w 694267"/>
              <a:gd name="connsiteY1" fmla="*/ 84666 h 778933"/>
              <a:gd name="connsiteX2" fmla="*/ 406400 w 694267"/>
              <a:gd name="connsiteY2" fmla="*/ 389466 h 778933"/>
              <a:gd name="connsiteX3" fmla="*/ 84667 w 694267"/>
              <a:gd name="connsiteY3" fmla="*/ 592666 h 778933"/>
              <a:gd name="connsiteX4" fmla="*/ 0 w 694267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778933">
                <a:moveTo>
                  <a:pt x="694267" y="0"/>
                </a:moveTo>
                <a:cubicBezTo>
                  <a:pt x="582789" y="9877"/>
                  <a:pt x="471311" y="19755"/>
                  <a:pt x="423333" y="84666"/>
                </a:cubicBezTo>
                <a:cubicBezTo>
                  <a:pt x="375355" y="149577"/>
                  <a:pt x="462844" y="304799"/>
                  <a:pt x="406400" y="389466"/>
                </a:cubicBezTo>
                <a:cubicBezTo>
                  <a:pt x="349956" y="474133"/>
                  <a:pt x="152400" y="527755"/>
                  <a:pt x="84667" y="592666"/>
                </a:cubicBezTo>
                <a:cubicBezTo>
                  <a:pt x="16934" y="657577"/>
                  <a:pt x="8467" y="718255"/>
                  <a:pt x="0" y="7789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15733" y="1625600"/>
            <a:ext cx="694267" cy="745067"/>
          </a:xfrm>
          <a:custGeom>
            <a:avLst/>
            <a:gdLst>
              <a:gd name="connsiteX0" fmla="*/ 694267 w 694267"/>
              <a:gd name="connsiteY0" fmla="*/ 0 h 745067"/>
              <a:gd name="connsiteX1" fmla="*/ 592667 w 694267"/>
              <a:gd name="connsiteY1" fmla="*/ 304800 h 745067"/>
              <a:gd name="connsiteX2" fmla="*/ 270934 w 694267"/>
              <a:gd name="connsiteY2" fmla="*/ 321733 h 745067"/>
              <a:gd name="connsiteX3" fmla="*/ 0 w 694267"/>
              <a:gd name="connsiteY3" fmla="*/ 745067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7" h="745067">
                <a:moveTo>
                  <a:pt x="694267" y="0"/>
                </a:moveTo>
                <a:cubicBezTo>
                  <a:pt x="678745" y="125589"/>
                  <a:pt x="663223" y="251178"/>
                  <a:pt x="592667" y="304800"/>
                </a:cubicBezTo>
                <a:cubicBezTo>
                  <a:pt x="522111" y="358422"/>
                  <a:pt x="369712" y="248355"/>
                  <a:pt x="270934" y="321733"/>
                </a:cubicBezTo>
                <a:cubicBezTo>
                  <a:pt x="172156" y="395111"/>
                  <a:pt x="86078" y="570089"/>
                  <a:pt x="0" y="745067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56000" y="1625600"/>
            <a:ext cx="652684" cy="778933"/>
          </a:xfrm>
          <a:custGeom>
            <a:avLst/>
            <a:gdLst>
              <a:gd name="connsiteX0" fmla="*/ 643467 w 652684"/>
              <a:gd name="connsiteY0" fmla="*/ 0 h 778933"/>
              <a:gd name="connsiteX1" fmla="*/ 609600 w 652684"/>
              <a:gd name="connsiteY1" fmla="*/ 254000 h 778933"/>
              <a:gd name="connsiteX2" fmla="*/ 304800 w 652684"/>
              <a:gd name="connsiteY2" fmla="*/ 355600 h 778933"/>
              <a:gd name="connsiteX3" fmla="*/ 304800 w 652684"/>
              <a:gd name="connsiteY3" fmla="*/ 592667 h 778933"/>
              <a:gd name="connsiteX4" fmla="*/ 0 w 652684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684" h="778933">
                <a:moveTo>
                  <a:pt x="643467" y="0"/>
                </a:moveTo>
                <a:cubicBezTo>
                  <a:pt x="654756" y="97366"/>
                  <a:pt x="666045" y="194733"/>
                  <a:pt x="609600" y="254000"/>
                </a:cubicBezTo>
                <a:cubicBezTo>
                  <a:pt x="553155" y="313267"/>
                  <a:pt x="355600" y="299155"/>
                  <a:pt x="304800" y="355600"/>
                </a:cubicBezTo>
                <a:cubicBezTo>
                  <a:pt x="254000" y="412045"/>
                  <a:pt x="355600" y="522112"/>
                  <a:pt x="304800" y="592667"/>
                </a:cubicBezTo>
                <a:cubicBezTo>
                  <a:pt x="254000" y="663222"/>
                  <a:pt x="127000" y="721077"/>
                  <a:pt x="0" y="7789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17774" y="1625600"/>
            <a:ext cx="375959" cy="1574800"/>
          </a:xfrm>
          <a:custGeom>
            <a:avLst/>
            <a:gdLst>
              <a:gd name="connsiteX0" fmla="*/ 121959 w 375959"/>
              <a:gd name="connsiteY0" fmla="*/ 0 h 1574800"/>
              <a:gd name="connsiteX1" fmla="*/ 3426 w 375959"/>
              <a:gd name="connsiteY1" fmla="*/ 389467 h 1574800"/>
              <a:gd name="connsiteX2" fmla="*/ 240493 w 375959"/>
              <a:gd name="connsiteY2" fmla="*/ 558800 h 1574800"/>
              <a:gd name="connsiteX3" fmla="*/ 37293 w 375959"/>
              <a:gd name="connsiteY3" fmla="*/ 897467 h 1574800"/>
              <a:gd name="connsiteX4" fmla="*/ 375959 w 375959"/>
              <a:gd name="connsiteY4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59" h="1574800">
                <a:moveTo>
                  <a:pt x="121959" y="0"/>
                </a:moveTo>
                <a:cubicBezTo>
                  <a:pt x="52814" y="148167"/>
                  <a:pt x="-16330" y="296334"/>
                  <a:pt x="3426" y="389467"/>
                </a:cubicBezTo>
                <a:cubicBezTo>
                  <a:pt x="23182" y="482600"/>
                  <a:pt x="234849" y="474133"/>
                  <a:pt x="240493" y="558800"/>
                </a:cubicBezTo>
                <a:cubicBezTo>
                  <a:pt x="246137" y="643467"/>
                  <a:pt x="14715" y="728134"/>
                  <a:pt x="37293" y="897467"/>
                </a:cubicBezTo>
                <a:cubicBezTo>
                  <a:pt x="59871" y="1066800"/>
                  <a:pt x="217915" y="1320800"/>
                  <a:pt x="375959" y="15748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12158" y="1659467"/>
            <a:ext cx="125655" cy="728133"/>
          </a:xfrm>
          <a:custGeom>
            <a:avLst/>
            <a:gdLst>
              <a:gd name="connsiteX0" fmla="*/ 101709 w 125655"/>
              <a:gd name="connsiteY0" fmla="*/ 0 h 728133"/>
              <a:gd name="connsiteX1" fmla="*/ 109 w 125655"/>
              <a:gd name="connsiteY1" fmla="*/ 186266 h 728133"/>
              <a:gd name="connsiteX2" fmla="*/ 118642 w 125655"/>
              <a:gd name="connsiteY2" fmla="*/ 220133 h 728133"/>
              <a:gd name="connsiteX3" fmla="*/ 101709 w 125655"/>
              <a:gd name="connsiteY3" fmla="*/ 7281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55" h="728133">
                <a:moveTo>
                  <a:pt x="101709" y="0"/>
                </a:moveTo>
                <a:cubicBezTo>
                  <a:pt x="49498" y="74788"/>
                  <a:pt x="-2713" y="149577"/>
                  <a:pt x="109" y="186266"/>
                </a:cubicBezTo>
                <a:cubicBezTo>
                  <a:pt x="2931" y="222955"/>
                  <a:pt x="101709" y="129822"/>
                  <a:pt x="118642" y="220133"/>
                </a:cubicBezTo>
                <a:cubicBezTo>
                  <a:pt x="135575" y="310444"/>
                  <a:pt x="118642" y="519288"/>
                  <a:pt x="101709" y="7281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466531" y="1642533"/>
            <a:ext cx="206136" cy="592667"/>
          </a:xfrm>
          <a:custGeom>
            <a:avLst/>
            <a:gdLst>
              <a:gd name="connsiteX0" fmla="*/ 104536 w 206136"/>
              <a:gd name="connsiteY0" fmla="*/ 0 h 592667"/>
              <a:gd name="connsiteX1" fmla="*/ 2936 w 206136"/>
              <a:gd name="connsiteY1" fmla="*/ 169334 h 592667"/>
              <a:gd name="connsiteX2" fmla="*/ 206136 w 206136"/>
              <a:gd name="connsiteY2" fmla="*/ 592667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36" h="592667">
                <a:moveTo>
                  <a:pt x="104536" y="0"/>
                </a:moveTo>
                <a:cubicBezTo>
                  <a:pt x="45269" y="35278"/>
                  <a:pt x="-13997" y="70556"/>
                  <a:pt x="2936" y="169334"/>
                </a:cubicBezTo>
                <a:cubicBezTo>
                  <a:pt x="19869" y="268112"/>
                  <a:pt x="113002" y="430389"/>
                  <a:pt x="206136" y="592667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486402" y="15240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488267" y="1693333"/>
            <a:ext cx="869503" cy="2404534"/>
          </a:xfrm>
          <a:custGeom>
            <a:avLst/>
            <a:gdLst>
              <a:gd name="connsiteX0" fmla="*/ 558800 w 869503"/>
              <a:gd name="connsiteY0" fmla="*/ 2404534 h 2404534"/>
              <a:gd name="connsiteX1" fmla="*/ 812800 w 869503"/>
              <a:gd name="connsiteY1" fmla="*/ 1964267 h 2404534"/>
              <a:gd name="connsiteX2" fmla="*/ 745066 w 869503"/>
              <a:gd name="connsiteY2" fmla="*/ 1422400 h 2404534"/>
              <a:gd name="connsiteX3" fmla="*/ 829733 w 869503"/>
              <a:gd name="connsiteY3" fmla="*/ 677334 h 2404534"/>
              <a:gd name="connsiteX4" fmla="*/ 0 w 869503"/>
              <a:gd name="connsiteY4" fmla="*/ 0 h 240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03" h="2404534">
                <a:moveTo>
                  <a:pt x="558800" y="2404534"/>
                </a:moveTo>
                <a:cubicBezTo>
                  <a:pt x="670278" y="2266245"/>
                  <a:pt x="781756" y="2127956"/>
                  <a:pt x="812800" y="1964267"/>
                </a:cubicBezTo>
                <a:cubicBezTo>
                  <a:pt x="843844" y="1800578"/>
                  <a:pt x="742244" y="1636889"/>
                  <a:pt x="745066" y="1422400"/>
                </a:cubicBezTo>
                <a:cubicBezTo>
                  <a:pt x="747888" y="1207911"/>
                  <a:pt x="953911" y="914401"/>
                  <a:pt x="829733" y="677334"/>
                </a:cubicBezTo>
                <a:cubicBezTo>
                  <a:pt x="705555" y="440267"/>
                  <a:pt x="352777" y="220133"/>
                  <a:pt x="0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860800" y="1557867"/>
            <a:ext cx="764447" cy="2573866"/>
          </a:xfrm>
          <a:custGeom>
            <a:avLst/>
            <a:gdLst>
              <a:gd name="connsiteX0" fmla="*/ 0 w 764447"/>
              <a:gd name="connsiteY0" fmla="*/ 0 h 2573866"/>
              <a:gd name="connsiteX1" fmla="*/ 355600 w 764447"/>
              <a:gd name="connsiteY1" fmla="*/ 321733 h 2573866"/>
              <a:gd name="connsiteX2" fmla="*/ 592667 w 764447"/>
              <a:gd name="connsiteY2" fmla="*/ 643466 h 2573866"/>
              <a:gd name="connsiteX3" fmla="*/ 592667 w 764447"/>
              <a:gd name="connsiteY3" fmla="*/ 1303866 h 2573866"/>
              <a:gd name="connsiteX4" fmla="*/ 592667 w 764447"/>
              <a:gd name="connsiteY4" fmla="*/ 1574800 h 2573866"/>
              <a:gd name="connsiteX5" fmla="*/ 762000 w 764447"/>
              <a:gd name="connsiteY5" fmla="*/ 1744133 h 2573866"/>
              <a:gd name="connsiteX6" fmla="*/ 677333 w 764447"/>
              <a:gd name="connsiteY6" fmla="*/ 2573866 h 257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447" h="2573866">
                <a:moveTo>
                  <a:pt x="0" y="0"/>
                </a:moveTo>
                <a:cubicBezTo>
                  <a:pt x="128411" y="107244"/>
                  <a:pt x="256822" y="214489"/>
                  <a:pt x="355600" y="321733"/>
                </a:cubicBezTo>
                <a:cubicBezTo>
                  <a:pt x="454378" y="428977"/>
                  <a:pt x="553156" y="479777"/>
                  <a:pt x="592667" y="643466"/>
                </a:cubicBezTo>
                <a:cubicBezTo>
                  <a:pt x="632178" y="807155"/>
                  <a:pt x="592667" y="1303866"/>
                  <a:pt x="592667" y="1303866"/>
                </a:cubicBezTo>
                <a:cubicBezTo>
                  <a:pt x="592667" y="1459088"/>
                  <a:pt x="564445" y="1501422"/>
                  <a:pt x="592667" y="1574800"/>
                </a:cubicBezTo>
                <a:cubicBezTo>
                  <a:pt x="620889" y="1648178"/>
                  <a:pt x="747889" y="1577622"/>
                  <a:pt x="762000" y="1744133"/>
                </a:cubicBezTo>
                <a:cubicBezTo>
                  <a:pt x="776111" y="1910644"/>
                  <a:pt x="726722" y="2242255"/>
                  <a:pt x="677333" y="2573866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7867" y="4605865"/>
            <a:ext cx="8686800" cy="20658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interface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chemeClr val="tx1"/>
                </a:solidFill>
              </a:rPr>
              <a:t>α</a:t>
            </a:r>
            <a:r>
              <a:rPr lang="en-US" sz="2800" dirty="0" smtClean="0"/>
              <a:t>-well-linked inside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,</a:t>
            </a:r>
            <a:r>
              <a:rPr lang="en-US" sz="2800" dirty="0"/>
              <a:t> for some constant 0&lt;α&lt;</a:t>
            </a:r>
            <a:r>
              <a:rPr lang="en-US" sz="2800" dirty="0" smtClean="0"/>
              <a:t>1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Can connect each cluster to terminals with many disjoint paths, that do not pass through the clusters.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0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Enough to </a:t>
            </a:r>
            <a:r>
              <a:rPr lang="en-US" dirty="0" smtClean="0"/>
              <a:t>Find</a:t>
            </a:r>
            <a:r>
              <a:rPr lang="en-US" dirty="0"/>
              <a:t>:</a:t>
            </a:r>
          </a:p>
        </p:txBody>
      </p:sp>
      <p:sp>
        <p:nvSpPr>
          <p:cNvPr id="69" name="Oval 68"/>
          <p:cNvSpPr/>
          <p:nvPr/>
        </p:nvSpPr>
        <p:spPr>
          <a:xfrm>
            <a:off x="1727200" y="1320799"/>
            <a:ext cx="5266267" cy="31157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724393" y="20150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2802466"/>
            <a:ext cx="419100" cy="355600"/>
          </a:xfrm>
          <a:prstGeom prst="rect">
            <a:avLst/>
          </a:prstGeom>
        </p:spPr>
      </p:pic>
      <p:sp>
        <p:nvSpPr>
          <p:cNvPr id="88" name="Oval 87"/>
          <p:cNvSpPr>
            <a:spLocks noChangeAspect="1"/>
          </p:cNvSpPr>
          <p:nvPr/>
        </p:nvSpPr>
        <p:spPr>
          <a:xfrm>
            <a:off x="3302002" y="15578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725335" y="1473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4131735" y="14732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4504269" y="14562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978402" y="15070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116660" y="2099731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489201" y="24384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252135" y="325119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997201" y="22860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4" y="2904066"/>
            <a:ext cx="406400" cy="355600"/>
          </a:xfrm>
          <a:prstGeom prst="rect">
            <a:avLst/>
          </a:prstGeom>
        </p:spPr>
      </p:pic>
      <p:sp>
        <p:nvSpPr>
          <p:cNvPr id="98" name="Oval 97"/>
          <p:cNvSpPr>
            <a:spLocks noChangeAspect="1"/>
          </p:cNvSpPr>
          <p:nvPr/>
        </p:nvSpPr>
        <p:spPr>
          <a:xfrm>
            <a:off x="3403601" y="3572933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3708403" y="29972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420535" y="23876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5096934" y="23537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4859868" y="3166528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5604934" y="22013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011334" y="3488267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6316136" y="29125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6028268" y="23029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842935" y="404706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419601" y="411480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962402" y="40809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41600" y="1710267"/>
            <a:ext cx="694267" cy="778933"/>
          </a:xfrm>
          <a:custGeom>
            <a:avLst/>
            <a:gdLst>
              <a:gd name="connsiteX0" fmla="*/ 694267 w 694267"/>
              <a:gd name="connsiteY0" fmla="*/ 0 h 778933"/>
              <a:gd name="connsiteX1" fmla="*/ 423333 w 694267"/>
              <a:gd name="connsiteY1" fmla="*/ 84666 h 778933"/>
              <a:gd name="connsiteX2" fmla="*/ 406400 w 694267"/>
              <a:gd name="connsiteY2" fmla="*/ 389466 h 778933"/>
              <a:gd name="connsiteX3" fmla="*/ 84667 w 694267"/>
              <a:gd name="connsiteY3" fmla="*/ 592666 h 778933"/>
              <a:gd name="connsiteX4" fmla="*/ 0 w 694267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778933">
                <a:moveTo>
                  <a:pt x="694267" y="0"/>
                </a:moveTo>
                <a:cubicBezTo>
                  <a:pt x="582789" y="9877"/>
                  <a:pt x="471311" y="19755"/>
                  <a:pt x="423333" y="84666"/>
                </a:cubicBezTo>
                <a:cubicBezTo>
                  <a:pt x="375355" y="149577"/>
                  <a:pt x="462844" y="304799"/>
                  <a:pt x="406400" y="389466"/>
                </a:cubicBezTo>
                <a:cubicBezTo>
                  <a:pt x="349956" y="474133"/>
                  <a:pt x="152400" y="527755"/>
                  <a:pt x="84667" y="592666"/>
                </a:cubicBezTo>
                <a:cubicBezTo>
                  <a:pt x="16934" y="657577"/>
                  <a:pt x="8467" y="718255"/>
                  <a:pt x="0" y="77893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15733" y="1625600"/>
            <a:ext cx="694267" cy="745067"/>
          </a:xfrm>
          <a:custGeom>
            <a:avLst/>
            <a:gdLst>
              <a:gd name="connsiteX0" fmla="*/ 694267 w 694267"/>
              <a:gd name="connsiteY0" fmla="*/ 0 h 745067"/>
              <a:gd name="connsiteX1" fmla="*/ 592667 w 694267"/>
              <a:gd name="connsiteY1" fmla="*/ 304800 h 745067"/>
              <a:gd name="connsiteX2" fmla="*/ 270934 w 694267"/>
              <a:gd name="connsiteY2" fmla="*/ 321733 h 745067"/>
              <a:gd name="connsiteX3" fmla="*/ 0 w 694267"/>
              <a:gd name="connsiteY3" fmla="*/ 745067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7" h="745067">
                <a:moveTo>
                  <a:pt x="694267" y="0"/>
                </a:moveTo>
                <a:cubicBezTo>
                  <a:pt x="678745" y="125589"/>
                  <a:pt x="663223" y="251178"/>
                  <a:pt x="592667" y="304800"/>
                </a:cubicBezTo>
                <a:cubicBezTo>
                  <a:pt x="522111" y="358422"/>
                  <a:pt x="369712" y="248355"/>
                  <a:pt x="270934" y="321733"/>
                </a:cubicBezTo>
                <a:cubicBezTo>
                  <a:pt x="172156" y="395111"/>
                  <a:pt x="86078" y="570089"/>
                  <a:pt x="0" y="745067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56000" y="1625600"/>
            <a:ext cx="652684" cy="778933"/>
          </a:xfrm>
          <a:custGeom>
            <a:avLst/>
            <a:gdLst>
              <a:gd name="connsiteX0" fmla="*/ 643467 w 652684"/>
              <a:gd name="connsiteY0" fmla="*/ 0 h 778933"/>
              <a:gd name="connsiteX1" fmla="*/ 609600 w 652684"/>
              <a:gd name="connsiteY1" fmla="*/ 254000 h 778933"/>
              <a:gd name="connsiteX2" fmla="*/ 304800 w 652684"/>
              <a:gd name="connsiteY2" fmla="*/ 355600 h 778933"/>
              <a:gd name="connsiteX3" fmla="*/ 304800 w 652684"/>
              <a:gd name="connsiteY3" fmla="*/ 592667 h 778933"/>
              <a:gd name="connsiteX4" fmla="*/ 0 w 652684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684" h="778933">
                <a:moveTo>
                  <a:pt x="643467" y="0"/>
                </a:moveTo>
                <a:cubicBezTo>
                  <a:pt x="654756" y="97366"/>
                  <a:pt x="666045" y="194733"/>
                  <a:pt x="609600" y="254000"/>
                </a:cubicBezTo>
                <a:cubicBezTo>
                  <a:pt x="553155" y="313267"/>
                  <a:pt x="355600" y="299155"/>
                  <a:pt x="304800" y="355600"/>
                </a:cubicBezTo>
                <a:cubicBezTo>
                  <a:pt x="254000" y="412045"/>
                  <a:pt x="355600" y="522112"/>
                  <a:pt x="304800" y="592667"/>
                </a:cubicBezTo>
                <a:cubicBezTo>
                  <a:pt x="254000" y="663222"/>
                  <a:pt x="127000" y="721077"/>
                  <a:pt x="0" y="7789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17774" y="1625600"/>
            <a:ext cx="375959" cy="1574800"/>
          </a:xfrm>
          <a:custGeom>
            <a:avLst/>
            <a:gdLst>
              <a:gd name="connsiteX0" fmla="*/ 121959 w 375959"/>
              <a:gd name="connsiteY0" fmla="*/ 0 h 1574800"/>
              <a:gd name="connsiteX1" fmla="*/ 3426 w 375959"/>
              <a:gd name="connsiteY1" fmla="*/ 389467 h 1574800"/>
              <a:gd name="connsiteX2" fmla="*/ 240493 w 375959"/>
              <a:gd name="connsiteY2" fmla="*/ 558800 h 1574800"/>
              <a:gd name="connsiteX3" fmla="*/ 37293 w 375959"/>
              <a:gd name="connsiteY3" fmla="*/ 897467 h 1574800"/>
              <a:gd name="connsiteX4" fmla="*/ 375959 w 375959"/>
              <a:gd name="connsiteY4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59" h="1574800">
                <a:moveTo>
                  <a:pt x="121959" y="0"/>
                </a:moveTo>
                <a:cubicBezTo>
                  <a:pt x="52814" y="148167"/>
                  <a:pt x="-16330" y="296334"/>
                  <a:pt x="3426" y="389467"/>
                </a:cubicBezTo>
                <a:cubicBezTo>
                  <a:pt x="23182" y="482600"/>
                  <a:pt x="234849" y="474133"/>
                  <a:pt x="240493" y="558800"/>
                </a:cubicBezTo>
                <a:cubicBezTo>
                  <a:pt x="246137" y="643467"/>
                  <a:pt x="14715" y="728134"/>
                  <a:pt x="37293" y="897467"/>
                </a:cubicBezTo>
                <a:cubicBezTo>
                  <a:pt x="59871" y="1066800"/>
                  <a:pt x="217915" y="1320800"/>
                  <a:pt x="375959" y="15748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12158" y="1659467"/>
            <a:ext cx="125655" cy="728133"/>
          </a:xfrm>
          <a:custGeom>
            <a:avLst/>
            <a:gdLst>
              <a:gd name="connsiteX0" fmla="*/ 101709 w 125655"/>
              <a:gd name="connsiteY0" fmla="*/ 0 h 728133"/>
              <a:gd name="connsiteX1" fmla="*/ 109 w 125655"/>
              <a:gd name="connsiteY1" fmla="*/ 186266 h 728133"/>
              <a:gd name="connsiteX2" fmla="*/ 118642 w 125655"/>
              <a:gd name="connsiteY2" fmla="*/ 220133 h 728133"/>
              <a:gd name="connsiteX3" fmla="*/ 101709 w 125655"/>
              <a:gd name="connsiteY3" fmla="*/ 7281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55" h="728133">
                <a:moveTo>
                  <a:pt x="101709" y="0"/>
                </a:moveTo>
                <a:cubicBezTo>
                  <a:pt x="49498" y="74788"/>
                  <a:pt x="-2713" y="149577"/>
                  <a:pt x="109" y="186266"/>
                </a:cubicBezTo>
                <a:cubicBezTo>
                  <a:pt x="2931" y="222955"/>
                  <a:pt x="101709" y="129822"/>
                  <a:pt x="118642" y="220133"/>
                </a:cubicBezTo>
                <a:cubicBezTo>
                  <a:pt x="135575" y="310444"/>
                  <a:pt x="118642" y="519288"/>
                  <a:pt x="101709" y="7281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466531" y="1642533"/>
            <a:ext cx="206136" cy="592667"/>
          </a:xfrm>
          <a:custGeom>
            <a:avLst/>
            <a:gdLst>
              <a:gd name="connsiteX0" fmla="*/ 104536 w 206136"/>
              <a:gd name="connsiteY0" fmla="*/ 0 h 592667"/>
              <a:gd name="connsiteX1" fmla="*/ 2936 w 206136"/>
              <a:gd name="connsiteY1" fmla="*/ 169334 h 592667"/>
              <a:gd name="connsiteX2" fmla="*/ 206136 w 206136"/>
              <a:gd name="connsiteY2" fmla="*/ 592667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36" h="592667">
                <a:moveTo>
                  <a:pt x="104536" y="0"/>
                </a:moveTo>
                <a:cubicBezTo>
                  <a:pt x="45269" y="35278"/>
                  <a:pt x="-13997" y="70556"/>
                  <a:pt x="2936" y="169334"/>
                </a:cubicBezTo>
                <a:cubicBezTo>
                  <a:pt x="19869" y="268112"/>
                  <a:pt x="113002" y="430389"/>
                  <a:pt x="206136" y="592667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486402" y="15240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488267" y="1693333"/>
            <a:ext cx="869503" cy="2404534"/>
          </a:xfrm>
          <a:custGeom>
            <a:avLst/>
            <a:gdLst>
              <a:gd name="connsiteX0" fmla="*/ 558800 w 869503"/>
              <a:gd name="connsiteY0" fmla="*/ 2404534 h 2404534"/>
              <a:gd name="connsiteX1" fmla="*/ 812800 w 869503"/>
              <a:gd name="connsiteY1" fmla="*/ 1964267 h 2404534"/>
              <a:gd name="connsiteX2" fmla="*/ 745066 w 869503"/>
              <a:gd name="connsiteY2" fmla="*/ 1422400 h 2404534"/>
              <a:gd name="connsiteX3" fmla="*/ 829733 w 869503"/>
              <a:gd name="connsiteY3" fmla="*/ 677334 h 2404534"/>
              <a:gd name="connsiteX4" fmla="*/ 0 w 869503"/>
              <a:gd name="connsiteY4" fmla="*/ 0 h 240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03" h="2404534">
                <a:moveTo>
                  <a:pt x="558800" y="2404534"/>
                </a:moveTo>
                <a:cubicBezTo>
                  <a:pt x="670278" y="2266245"/>
                  <a:pt x="781756" y="2127956"/>
                  <a:pt x="812800" y="1964267"/>
                </a:cubicBezTo>
                <a:cubicBezTo>
                  <a:pt x="843844" y="1800578"/>
                  <a:pt x="742244" y="1636889"/>
                  <a:pt x="745066" y="1422400"/>
                </a:cubicBezTo>
                <a:cubicBezTo>
                  <a:pt x="747888" y="1207911"/>
                  <a:pt x="953911" y="914401"/>
                  <a:pt x="829733" y="677334"/>
                </a:cubicBezTo>
                <a:cubicBezTo>
                  <a:pt x="705555" y="440267"/>
                  <a:pt x="352777" y="220133"/>
                  <a:pt x="0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860800" y="1557867"/>
            <a:ext cx="764447" cy="2573866"/>
          </a:xfrm>
          <a:custGeom>
            <a:avLst/>
            <a:gdLst>
              <a:gd name="connsiteX0" fmla="*/ 0 w 764447"/>
              <a:gd name="connsiteY0" fmla="*/ 0 h 2573866"/>
              <a:gd name="connsiteX1" fmla="*/ 355600 w 764447"/>
              <a:gd name="connsiteY1" fmla="*/ 321733 h 2573866"/>
              <a:gd name="connsiteX2" fmla="*/ 592667 w 764447"/>
              <a:gd name="connsiteY2" fmla="*/ 643466 h 2573866"/>
              <a:gd name="connsiteX3" fmla="*/ 592667 w 764447"/>
              <a:gd name="connsiteY3" fmla="*/ 1303866 h 2573866"/>
              <a:gd name="connsiteX4" fmla="*/ 592667 w 764447"/>
              <a:gd name="connsiteY4" fmla="*/ 1574800 h 2573866"/>
              <a:gd name="connsiteX5" fmla="*/ 762000 w 764447"/>
              <a:gd name="connsiteY5" fmla="*/ 1744133 h 2573866"/>
              <a:gd name="connsiteX6" fmla="*/ 677333 w 764447"/>
              <a:gd name="connsiteY6" fmla="*/ 2573866 h 257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447" h="2573866">
                <a:moveTo>
                  <a:pt x="0" y="0"/>
                </a:moveTo>
                <a:cubicBezTo>
                  <a:pt x="128411" y="107244"/>
                  <a:pt x="256822" y="214489"/>
                  <a:pt x="355600" y="321733"/>
                </a:cubicBezTo>
                <a:cubicBezTo>
                  <a:pt x="454378" y="428977"/>
                  <a:pt x="553156" y="479777"/>
                  <a:pt x="592667" y="643466"/>
                </a:cubicBezTo>
                <a:cubicBezTo>
                  <a:pt x="632178" y="807155"/>
                  <a:pt x="592667" y="1303866"/>
                  <a:pt x="592667" y="1303866"/>
                </a:cubicBezTo>
                <a:cubicBezTo>
                  <a:pt x="592667" y="1459088"/>
                  <a:pt x="564445" y="1501422"/>
                  <a:pt x="592667" y="1574800"/>
                </a:cubicBezTo>
                <a:cubicBezTo>
                  <a:pt x="620889" y="1648178"/>
                  <a:pt x="747889" y="1577622"/>
                  <a:pt x="762000" y="1744133"/>
                </a:cubicBezTo>
                <a:cubicBezTo>
                  <a:pt x="776111" y="1910644"/>
                  <a:pt x="726722" y="2242255"/>
                  <a:pt x="677333" y="2573866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7867" y="4605865"/>
            <a:ext cx="8686800" cy="20658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interface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chemeClr val="tx1"/>
                </a:solidFill>
              </a:rPr>
              <a:t>α</a:t>
            </a:r>
            <a:r>
              <a:rPr lang="en-US" sz="2800" dirty="0" smtClean="0"/>
              <a:t>-well-linked inside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,</a:t>
            </a:r>
            <a:r>
              <a:rPr lang="en-US" sz="2800" dirty="0"/>
              <a:t> for some constant 0&lt;α&lt;</a:t>
            </a:r>
            <a:r>
              <a:rPr lang="en-US" sz="2800" dirty="0" smtClean="0"/>
              <a:t>1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Can connect each cluster to terminals with many disjoint paths, that do not pass through the clusters.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6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 to Find: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1727200" y="1320799"/>
            <a:ext cx="5266267" cy="31157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724393" y="2015065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50" y="2802466"/>
            <a:ext cx="419100" cy="355600"/>
          </a:xfrm>
          <a:prstGeom prst="rect">
            <a:avLst/>
          </a:prstGeom>
        </p:spPr>
      </p:pic>
      <p:sp>
        <p:nvSpPr>
          <p:cNvPr id="88" name="Oval 87"/>
          <p:cNvSpPr>
            <a:spLocks noChangeAspect="1"/>
          </p:cNvSpPr>
          <p:nvPr/>
        </p:nvSpPr>
        <p:spPr>
          <a:xfrm>
            <a:off x="3302002" y="15578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725335" y="14732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4131735" y="14732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4504269" y="14562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978402" y="1507068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116660" y="2099731"/>
            <a:ext cx="1913467" cy="18457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489201" y="24384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252135" y="325119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997201" y="22860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4" y="2904066"/>
            <a:ext cx="406400" cy="355600"/>
          </a:xfrm>
          <a:prstGeom prst="rect">
            <a:avLst/>
          </a:prstGeom>
        </p:spPr>
      </p:pic>
      <p:sp>
        <p:nvSpPr>
          <p:cNvPr id="98" name="Oval 97"/>
          <p:cNvSpPr>
            <a:spLocks noChangeAspect="1"/>
          </p:cNvSpPr>
          <p:nvPr/>
        </p:nvSpPr>
        <p:spPr>
          <a:xfrm>
            <a:off x="3403601" y="3572933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3708403" y="29972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420535" y="2387600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5096934" y="23537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4859868" y="3166528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5604934" y="22013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011334" y="3488267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6316136" y="29125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6028268" y="2302934"/>
            <a:ext cx="182880" cy="18288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842935" y="4047068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419601" y="4114801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962402" y="4080934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41600" y="1710267"/>
            <a:ext cx="694267" cy="778933"/>
          </a:xfrm>
          <a:custGeom>
            <a:avLst/>
            <a:gdLst>
              <a:gd name="connsiteX0" fmla="*/ 694267 w 694267"/>
              <a:gd name="connsiteY0" fmla="*/ 0 h 778933"/>
              <a:gd name="connsiteX1" fmla="*/ 423333 w 694267"/>
              <a:gd name="connsiteY1" fmla="*/ 84666 h 778933"/>
              <a:gd name="connsiteX2" fmla="*/ 406400 w 694267"/>
              <a:gd name="connsiteY2" fmla="*/ 389466 h 778933"/>
              <a:gd name="connsiteX3" fmla="*/ 84667 w 694267"/>
              <a:gd name="connsiteY3" fmla="*/ 592666 h 778933"/>
              <a:gd name="connsiteX4" fmla="*/ 0 w 694267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267" h="778933">
                <a:moveTo>
                  <a:pt x="694267" y="0"/>
                </a:moveTo>
                <a:cubicBezTo>
                  <a:pt x="582789" y="9877"/>
                  <a:pt x="471311" y="19755"/>
                  <a:pt x="423333" y="84666"/>
                </a:cubicBezTo>
                <a:cubicBezTo>
                  <a:pt x="375355" y="149577"/>
                  <a:pt x="462844" y="304799"/>
                  <a:pt x="406400" y="389466"/>
                </a:cubicBezTo>
                <a:cubicBezTo>
                  <a:pt x="349956" y="474133"/>
                  <a:pt x="152400" y="527755"/>
                  <a:pt x="84667" y="592666"/>
                </a:cubicBezTo>
                <a:cubicBezTo>
                  <a:pt x="16934" y="657577"/>
                  <a:pt x="8467" y="718255"/>
                  <a:pt x="0" y="7789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15733" y="1625600"/>
            <a:ext cx="694267" cy="745067"/>
          </a:xfrm>
          <a:custGeom>
            <a:avLst/>
            <a:gdLst>
              <a:gd name="connsiteX0" fmla="*/ 694267 w 694267"/>
              <a:gd name="connsiteY0" fmla="*/ 0 h 745067"/>
              <a:gd name="connsiteX1" fmla="*/ 592667 w 694267"/>
              <a:gd name="connsiteY1" fmla="*/ 304800 h 745067"/>
              <a:gd name="connsiteX2" fmla="*/ 270934 w 694267"/>
              <a:gd name="connsiteY2" fmla="*/ 321733 h 745067"/>
              <a:gd name="connsiteX3" fmla="*/ 0 w 694267"/>
              <a:gd name="connsiteY3" fmla="*/ 745067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267" h="745067">
                <a:moveTo>
                  <a:pt x="694267" y="0"/>
                </a:moveTo>
                <a:cubicBezTo>
                  <a:pt x="678745" y="125589"/>
                  <a:pt x="663223" y="251178"/>
                  <a:pt x="592667" y="304800"/>
                </a:cubicBezTo>
                <a:cubicBezTo>
                  <a:pt x="522111" y="358422"/>
                  <a:pt x="369712" y="248355"/>
                  <a:pt x="270934" y="321733"/>
                </a:cubicBezTo>
                <a:cubicBezTo>
                  <a:pt x="172156" y="395111"/>
                  <a:pt x="86078" y="570089"/>
                  <a:pt x="0" y="745067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56000" y="1625600"/>
            <a:ext cx="652684" cy="778933"/>
          </a:xfrm>
          <a:custGeom>
            <a:avLst/>
            <a:gdLst>
              <a:gd name="connsiteX0" fmla="*/ 643467 w 652684"/>
              <a:gd name="connsiteY0" fmla="*/ 0 h 778933"/>
              <a:gd name="connsiteX1" fmla="*/ 609600 w 652684"/>
              <a:gd name="connsiteY1" fmla="*/ 254000 h 778933"/>
              <a:gd name="connsiteX2" fmla="*/ 304800 w 652684"/>
              <a:gd name="connsiteY2" fmla="*/ 355600 h 778933"/>
              <a:gd name="connsiteX3" fmla="*/ 304800 w 652684"/>
              <a:gd name="connsiteY3" fmla="*/ 592667 h 778933"/>
              <a:gd name="connsiteX4" fmla="*/ 0 w 652684"/>
              <a:gd name="connsiteY4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684" h="778933">
                <a:moveTo>
                  <a:pt x="643467" y="0"/>
                </a:moveTo>
                <a:cubicBezTo>
                  <a:pt x="654756" y="97366"/>
                  <a:pt x="666045" y="194733"/>
                  <a:pt x="609600" y="254000"/>
                </a:cubicBezTo>
                <a:cubicBezTo>
                  <a:pt x="553155" y="313267"/>
                  <a:pt x="355600" y="299155"/>
                  <a:pt x="304800" y="355600"/>
                </a:cubicBezTo>
                <a:cubicBezTo>
                  <a:pt x="254000" y="412045"/>
                  <a:pt x="355600" y="522112"/>
                  <a:pt x="304800" y="592667"/>
                </a:cubicBezTo>
                <a:cubicBezTo>
                  <a:pt x="254000" y="663222"/>
                  <a:pt x="127000" y="721077"/>
                  <a:pt x="0" y="7789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17774" y="1625600"/>
            <a:ext cx="375959" cy="1574800"/>
          </a:xfrm>
          <a:custGeom>
            <a:avLst/>
            <a:gdLst>
              <a:gd name="connsiteX0" fmla="*/ 121959 w 375959"/>
              <a:gd name="connsiteY0" fmla="*/ 0 h 1574800"/>
              <a:gd name="connsiteX1" fmla="*/ 3426 w 375959"/>
              <a:gd name="connsiteY1" fmla="*/ 389467 h 1574800"/>
              <a:gd name="connsiteX2" fmla="*/ 240493 w 375959"/>
              <a:gd name="connsiteY2" fmla="*/ 558800 h 1574800"/>
              <a:gd name="connsiteX3" fmla="*/ 37293 w 375959"/>
              <a:gd name="connsiteY3" fmla="*/ 897467 h 1574800"/>
              <a:gd name="connsiteX4" fmla="*/ 375959 w 375959"/>
              <a:gd name="connsiteY4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59" h="1574800">
                <a:moveTo>
                  <a:pt x="121959" y="0"/>
                </a:moveTo>
                <a:cubicBezTo>
                  <a:pt x="52814" y="148167"/>
                  <a:pt x="-16330" y="296334"/>
                  <a:pt x="3426" y="389467"/>
                </a:cubicBezTo>
                <a:cubicBezTo>
                  <a:pt x="23182" y="482600"/>
                  <a:pt x="234849" y="474133"/>
                  <a:pt x="240493" y="558800"/>
                </a:cubicBezTo>
                <a:cubicBezTo>
                  <a:pt x="246137" y="643467"/>
                  <a:pt x="14715" y="728134"/>
                  <a:pt x="37293" y="897467"/>
                </a:cubicBezTo>
                <a:cubicBezTo>
                  <a:pt x="59871" y="1066800"/>
                  <a:pt x="217915" y="1320800"/>
                  <a:pt x="375959" y="15748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12158" y="1659467"/>
            <a:ext cx="125655" cy="728133"/>
          </a:xfrm>
          <a:custGeom>
            <a:avLst/>
            <a:gdLst>
              <a:gd name="connsiteX0" fmla="*/ 101709 w 125655"/>
              <a:gd name="connsiteY0" fmla="*/ 0 h 728133"/>
              <a:gd name="connsiteX1" fmla="*/ 109 w 125655"/>
              <a:gd name="connsiteY1" fmla="*/ 186266 h 728133"/>
              <a:gd name="connsiteX2" fmla="*/ 118642 w 125655"/>
              <a:gd name="connsiteY2" fmla="*/ 220133 h 728133"/>
              <a:gd name="connsiteX3" fmla="*/ 101709 w 125655"/>
              <a:gd name="connsiteY3" fmla="*/ 7281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55" h="728133">
                <a:moveTo>
                  <a:pt x="101709" y="0"/>
                </a:moveTo>
                <a:cubicBezTo>
                  <a:pt x="49498" y="74788"/>
                  <a:pt x="-2713" y="149577"/>
                  <a:pt x="109" y="186266"/>
                </a:cubicBezTo>
                <a:cubicBezTo>
                  <a:pt x="2931" y="222955"/>
                  <a:pt x="101709" y="129822"/>
                  <a:pt x="118642" y="220133"/>
                </a:cubicBezTo>
                <a:cubicBezTo>
                  <a:pt x="135575" y="310444"/>
                  <a:pt x="118642" y="519288"/>
                  <a:pt x="101709" y="728133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466531" y="1642533"/>
            <a:ext cx="206136" cy="592667"/>
          </a:xfrm>
          <a:custGeom>
            <a:avLst/>
            <a:gdLst>
              <a:gd name="connsiteX0" fmla="*/ 104536 w 206136"/>
              <a:gd name="connsiteY0" fmla="*/ 0 h 592667"/>
              <a:gd name="connsiteX1" fmla="*/ 2936 w 206136"/>
              <a:gd name="connsiteY1" fmla="*/ 169334 h 592667"/>
              <a:gd name="connsiteX2" fmla="*/ 206136 w 206136"/>
              <a:gd name="connsiteY2" fmla="*/ 592667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36" h="592667">
                <a:moveTo>
                  <a:pt x="104536" y="0"/>
                </a:moveTo>
                <a:cubicBezTo>
                  <a:pt x="45269" y="35278"/>
                  <a:pt x="-13997" y="70556"/>
                  <a:pt x="2936" y="169334"/>
                </a:cubicBezTo>
                <a:cubicBezTo>
                  <a:pt x="19869" y="268112"/>
                  <a:pt x="113002" y="430389"/>
                  <a:pt x="206136" y="592667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486402" y="15240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87867" y="4605865"/>
            <a:ext cx="8686800" cy="20658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interface of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chemeClr val="tx1"/>
                </a:solidFill>
              </a:rPr>
              <a:t>α</a:t>
            </a:r>
            <a:r>
              <a:rPr lang="en-US" sz="2800" dirty="0" smtClean="0"/>
              <a:t>-well-linked inside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,</a:t>
            </a:r>
            <a:r>
              <a:rPr lang="en-US" sz="2800" dirty="0"/>
              <a:t> for some constant 0&lt;α&lt;</a:t>
            </a:r>
            <a:r>
              <a:rPr lang="en-US" sz="2800" dirty="0" smtClean="0"/>
              <a:t>1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Can connect each cluster to terminals with many disjoint paths, that do not pass through the clusters.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12933" y="2658533"/>
            <a:ext cx="3031067" cy="20658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Green vertices are called terminals. </a:t>
            </a:r>
          </a:p>
          <a:p>
            <a:r>
              <a:rPr lang="en-US" sz="2800" dirty="0" smtClean="0"/>
              <a:t>Their number is h.</a:t>
            </a:r>
          </a:p>
          <a:p>
            <a:r>
              <a:rPr lang="en-US" sz="2800" dirty="0" smtClean="0"/>
              <a:t>They are 1-well-linked.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165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4200"/>
          </a:xfrm>
        </p:spPr>
        <p:txBody>
          <a:bodyPr/>
          <a:lstStyle/>
          <a:p>
            <a:r>
              <a:rPr lang="en-US" dirty="0" smtClean="0"/>
              <a:t>Start: S</a:t>
            </a:r>
            <a:r>
              <a:rPr lang="en-US" baseline="-25000" dirty="0" smtClean="0"/>
              <a:t>1</a:t>
            </a:r>
            <a:r>
              <a:rPr lang="en-US" dirty="0" smtClean="0"/>
              <a:t> containing all vertices except terminals. Interface is 1-well-linked.</a:t>
            </a:r>
          </a:p>
        </p:txBody>
      </p:sp>
    </p:spTree>
    <p:extLst>
      <p:ext uri="{BB962C8B-B14F-4D97-AF65-F5344CB8AC3E}">
        <p14:creationId xmlns:p14="http://schemas.microsoft.com/office/powerpoint/2010/main" val="395481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4200"/>
          </a:xfrm>
        </p:spPr>
        <p:txBody>
          <a:bodyPr/>
          <a:lstStyle/>
          <a:p>
            <a:r>
              <a:rPr lang="en-US" dirty="0" smtClean="0"/>
              <a:t>Start: S</a:t>
            </a:r>
            <a:r>
              <a:rPr lang="en-US" baseline="-25000" dirty="0" smtClean="0"/>
              <a:t>1</a:t>
            </a:r>
            <a:r>
              <a:rPr lang="en-US" dirty="0" smtClean="0"/>
              <a:t> containing all vertices except terminals. Interface is 1-well-linked.</a:t>
            </a:r>
          </a:p>
        </p:txBody>
      </p:sp>
      <p:sp>
        <p:nvSpPr>
          <p:cNvPr id="4" name="Oval 3"/>
          <p:cNvSpPr/>
          <p:nvPr/>
        </p:nvSpPr>
        <p:spPr>
          <a:xfrm>
            <a:off x="829729" y="3352799"/>
            <a:ext cx="4250267" cy="2319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099734" y="3606801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743201" y="3539067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18934" y="35560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93067" y="3606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5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4337050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7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5.1|1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5.4|2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4.7|10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4.7|10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42.1|53.1|6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3246</Words>
  <Application>Microsoft Macintosh PowerPoint</Application>
  <PresentationFormat>On-screen Show (4:3)</PresentationFormat>
  <Paragraphs>718</Paragraphs>
  <Slides>113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Polynomial Bounds for the Grid-Minor Theorem</vt:lpstr>
      <vt:lpstr>Grid-Minor Theorem   [Robertson, Seymour ‘86]</vt:lpstr>
      <vt:lpstr>Grid-Minor Theorem   [Robertson, Seymour ‘86]</vt:lpstr>
      <vt:lpstr>Well-Linkedness </vt:lpstr>
      <vt:lpstr>Well-Linkedness </vt:lpstr>
      <vt:lpstr>Treewidth and Well-Linkedness</vt:lpstr>
      <vt:lpstr>Intuition</vt:lpstr>
      <vt:lpstr>Grid-Minor Theorem [Robertson, Seymour]</vt:lpstr>
      <vt:lpstr>Grid-Minor Theorem [Robertson, Seymour]</vt:lpstr>
      <vt:lpstr>Grid-Minor Theorem [Robertson, Seymour]</vt:lpstr>
      <vt:lpstr>Applications</vt:lpstr>
      <vt:lpstr>Grid-Minor Theorem [Robertson, Seymour]</vt:lpstr>
      <vt:lpstr>Grid-Minor Theorem</vt:lpstr>
      <vt:lpstr>Grid-Minor Theorem</vt:lpstr>
      <vt:lpstr>Path-of-Sets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Path-of-Sets System to Grid Minor</vt:lpstr>
      <vt:lpstr>Building the Grid</vt:lpstr>
      <vt:lpstr>Building the Grid</vt:lpstr>
      <vt:lpstr>Building the Grid</vt:lpstr>
      <vt:lpstr>Building the Grid</vt:lpstr>
      <vt:lpstr>Building the Grid</vt:lpstr>
      <vt:lpstr>Building the Grid</vt:lpstr>
      <vt:lpstr>Direct vs Indirect Path</vt:lpstr>
      <vt:lpstr>Building the Grid</vt:lpstr>
      <vt:lpstr>Routing Inside Clusters</vt:lpstr>
      <vt:lpstr>Routing Inside Clusters</vt:lpstr>
      <vt:lpstr>Routing Inside Clusters</vt:lpstr>
      <vt:lpstr>Routing Inside Clusters</vt:lpstr>
      <vt:lpstr>Routing Inside Clusters</vt:lpstr>
      <vt:lpstr>Routing Inside Clusters</vt:lpstr>
      <vt:lpstr>Inside the Super-Clusters</vt:lpstr>
      <vt:lpstr>Inside the Super-Clusters</vt:lpstr>
      <vt:lpstr>Routing Inside Clusters</vt:lpstr>
      <vt:lpstr>Routing Inside Clusters</vt:lpstr>
      <vt:lpstr>Routing Inside Clusters</vt:lpstr>
      <vt:lpstr>Routing Inside Clusters</vt:lpstr>
      <vt:lpstr>Routing Inside Clusters</vt:lpstr>
      <vt:lpstr>Routing Inside Clusters</vt:lpstr>
      <vt:lpstr>Routing Inside Clusters</vt:lpstr>
      <vt:lpstr>Routing Inside Clusters</vt:lpstr>
      <vt:lpstr>Routing Inside Clusters</vt:lpstr>
      <vt:lpstr>Routing Inside Clusters</vt:lpstr>
      <vt:lpstr>Routing Inside Clusters</vt:lpstr>
      <vt:lpstr>Routing Inside Clusters</vt:lpstr>
      <vt:lpstr>Routing Inside Clusters</vt:lpstr>
      <vt:lpstr>Completing the Proof</vt:lpstr>
      <vt:lpstr>Completing the Proof</vt:lpstr>
      <vt:lpstr>Inside the Super-Clusters</vt:lpstr>
      <vt:lpstr>Inside the Super-Clusters</vt:lpstr>
      <vt:lpstr>Inside the Super-Clusters</vt:lpstr>
      <vt:lpstr>Inside the Super-Clusters</vt:lpstr>
      <vt:lpstr>Inside the Super-Clusters</vt:lpstr>
      <vt:lpstr>Inside the Super-Clusters</vt:lpstr>
      <vt:lpstr>Completing the Proof</vt:lpstr>
      <vt:lpstr>Finding the Path-of-Sets System</vt:lpstr>
      <vt:lpstr>Degree Reduction</vt:lpstr>
      <vt:lpstr>Main Idea</vt:lpstr>
      <vt:lpstr>Main Idea</vt:lpstr>
      <vt:lpstr>Finding a Path-of-Sets System</vt:lpstr>
      <vt:lpstr>Finding a Path-of-Sets System</vt:lpstr>
      <vt:lpstr>Finding a Path-of-Sets System</vt:lpstr>
      <vt:lpstr>Starting Point</vt:lpstr>
      <vt:lpstr>Step</vt:lpstr>
      <vt:lpstr>Step</vt:lpstr>
      <vt:lpstr>Step</vt:lpstr>
      <vt:lpstr>Step</vt:lpstr>
      <vt:lpstr>Step</vt:lpstr>
      <vt:lpstr>Step</vt:lpstr>
      <vt:lpstr>Step</vt:lpstr>
      <vt:lpstr>Step</vt:lpstr>
      <vt:lpstr>Step</vt:lpstr>
      <vt:lpstr>Final Accounting</vt:lpstr>
      <vt:lpstr>Finding a Path-of-Sets System</vt:lpstr>
      <vt:lpstr>Well-Linkedness </vt:lpstr>
      <vt:lpstr>Well-Linkedness </vt:lpstr>
      <vt:lpstr>Boosting Theorem</vt:lpstr>
      <vt:lpstr>Finding a Path-of-Sets System</vt:lpstr>
      <vt:lpstr>Finding a Path-of-Sets System</vt:lpstr>
      <vt:lpstr>On Minimum Balanced Cuts</vt:lpstr>
      <vt:lpstr>On Minimum Balanced Cuts</vt:lpstr>
      <vt:lpstr>On Minimum Balanced Cuts</vt:lpstr>
      <vt:lpstr>Cluster Splitting</vt:lpstr>
      <vt:lpstr>Enough to Find:</vt:lpstr>
      <vt:lpstr>Enough to Find:</vt:lpstr>
      <vt:lpstr>Enough to Find:</vt:lpstr>
      <vt:lpstr>Enough to Find:</vt:lpstr>
      <vt:lpstr>Enough to Find:</vt:lpstr>
      <vt:lpstr>Enough to Find:</vt:lpstr>
      <vt:lpstr>Enough to Find:</vt:lpstr>
      <vt:lpstr>Enough to Find:</vt:lpstr>
      <vt:lpstr>Finding C1</vt:lpstr>
      <vt:lpstr>Finding C1</vt:lpstr>
      <vt:lpstr>Finding C1</vt:lpstr>
      <vt:lpstr>Finding C1</vt:lpstr>
      <vt:lpstr>Finding C1</vt:lpstr>
      <vt:lpstr>PowerPoint Presentation</vt:lpstr>
      <vt:lpstr>Finding C1</vt:lpstr>
      <vt:lpstr>Finding C1</vt:lpstr>
      <vt:lpstr>Finding C1</vt:lpstr>
      <vt:lpstr>Finding C1</vt:lpstr>
      <vt:lpstr>When to Stop?</vt:lpstr>
      <vt:lpstr>When to Stop?</vt:lpstr>
      <vt:lpstr>Finding a Path-of-Sets System</vt:lpstr>
      <vt:lpstr>Bypassing the Grid-Minor Theorem?</vt:lpstr>
      <vt:lpstr>Large-Treewidth Graph Decomposition [C, Chekuri ‘12]</vt:lpstr>
      <vt:lpstr>Conclusion</vt:lpstr>
    </vt:vector>
  </TitlesOfParts>
  <Company>TTI-C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Polynomial Bounds for the  Grid-Minor Theorem</dc:title>
  <dc:creator>Julia Chuzhoy</dc:creator>
  <cp:lastModifiedBy>Julia Chuzhoy</cp:lastModifiedBy>
  <cp:revision>395</cp:revision>
  <dcterms:created xsi:type="dcterms:W3CDTF">2013-04-28T20:32:40Z</dcterms:created>
  <dcterms:modified xsi:type="dcterms:W3CDTF">2015-10-20T16:42:39Z</dcterms:modified>
</cp:coreProperties>
</file>